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12192000" cy="6858000"/>
  <p:notesSz cx="6858000" cy="9144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xtCgVs9Ugfs6rERvlz4NqeTdn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0EB1A-3D2A-49E2-99E5-959B82371B55}" v="2" dt="2025-01-20T07:45:14.383"/>
  </p1510:revLst>
</p1510:revInfo>
</file>

<file path=ppt/tableStyles.xml><?xml version="1.0" encoding="utf-8"?>
<a:tblStyleLst xmlns:a="http://schemas.openxmlformats.org/drawingml/2006/main" def="{039F626D-6CF5-4179-9BEC-4C9DDEB100B5}">
  <a:tblStyle styleId="{039F626D-6CF5-4179-9BEC-4C9DDEB100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 Wei Shean" userId="93022767-5a68-4b75-904c-3c8cac5913d8" providerId="ADAL" clId="{4930EB1A-3D2A-49E2-99E5-959B82371B55}"/>
    <pc:docChg chg="undo custSel modSld">
      <pc:chgData name="Ng Wei Shean" userId="93022767-5a68-4b75-904c-3c8cac5913d8" providerId="ADAL" clId="{4930EB1A-3D2A-49E2-99E5-959B82371B55}" dt="2025-01-20T08:17:37.125" v="176"/>
      <pc:docMkLst>
        <pc:docMk/>
      </pc:docMkLst>
      <pc:sldChg chg="modSp mod">
        <pc:chgData name="Ng Wei Shean" userId="93022767-5a68-4b75-904c-3c8cac5913d8" providerId="ADAL" clId="{4930EB1A-3D2A-49E2-99E5-959B82371B55}" dt="2025-01-20T08:17:27.486" v="174" actId="20577"/>
        <pc:sldMkLst>
          <pc:docMk/>
          <pc:sldMk cId="0" sldId="264"/>
        </pc:sldMkLst>
        <pc:spChg chg="mod">
          <ac:chgData name="Ng Wei Shean" userId="93022767-5a68-4b75-904c-3c8cac5913d8" providerId="ADAL" clId="{4930EB1A-3D2A-49E2-99E5-959B82371B55}" dt="2025-01-20T08:17:27.486" v="174" actId="20577"/>
          <ac:spMkLst>
            <pc:docMk/>
            <pc:sldMk cId="0" sldId="264"/>
            <ac:spMk id="168" creationId="{00000000-0000-0000-0000-000000000000}"/>
          </ac:spMkLst>
        </pc:spChg>
      </pc:sldChg>
      <pc:sldChg chg="addSp delSp modSp mod">
        <pc:chgData name="Ng Wei Shean" userId="93022767-5a68-4b75-904c-3c8cac5913d8" providerId="ADAL" clId="{4930EB1A-3D2A-49E2-99E5-959B82371B55}" dt="2025-01-20T08:17:37.125" v="176"/>
        <pc:sldMkLst>
          <pc:docMk/>
          <pc:sldMk cId="0" sldId="265"/>
        </pc:sldMkLst>
        <pc:spChg chg="mod">
          <ac:chgData name="Ng Wei Shean" userId="93022767-5a68-4b75-904c-3c8cac5913d8" providerId="ADAL" clId="{4930EB1A-3D2A-49E2-99E5-959B82371B55}" dt="2025-01-20T07:37:06.658" v="90" actId="255"/>
          <ac:spMkLst>
            <pc:docMk/>
            <pc:sldMk cId="0" sldId="265"/>
            <ac:spMk id="9" creationId="{D7673C37-4E05-98A9-F28A-6259C51F4E63}"/>
          </ac:spMkLst>
        </pc:spChg>
        <pc:spChg chg="mod">
          <ac:chgData name="Ng Wei Shean" userId="93022767-5a68-4b75-904c-3c8cac5913d8" providerId="ADAL" clId="{4930EB1A-3D2A-49E2-99E5-959B82371B55}" dt="2025-01-20T07:42:03.968" v="92" actId="2711"/>
          <ac:spMkLst>
            <pc:docMk/>
            <pc:sldMk cId="0" sldId="265"/>
            <ac:spMk id="11" creationId="{77E3C313-733E-0C50-3A3F-5AF38F2F64CB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16" creationId="{96F27D7F-6C25-6963-E8C1-A41A847D95A0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17" creationId="{7570E9A8-8D9D-1B8D-F1A3-8D89E211E794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18" creationId="{6BBD81C4-11EB-F0FF-159C-3A70BBFBFFF3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19" creationId="{E982F13C-F2F4-A995-0068-6ED575F2A03F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0" creationId="{3A0178D9-725C-4E53-C4F8-CDA62E3997C0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1" creationId="{EF7CCD28-5881-689A-1A08-6351316F0DC4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2" creationId="{B967B50B-DFE3-7443-F02E-AFEC9D807810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3" creationId="{8D421412-F241-A419-4ABF-63ED7848264C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4" creationId="{158B9554-3DFD-93F7-B71F-2C5D98CCC23F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5" creationId="{FE5C4C96-699C-C779-5AA8-0019CCCE7FB8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6" creationId="{F1931685-DB86-0011-0BDC-BED5B1BA472B}"/>
          </ac:spMkLst>
        </pc:spChg>
        <pc:spChg chg="mod">
          <ac:chgData name="Ng Wei Shean" userId="93022767-5a68-4b75-904c-3c8cac5913d8" providerId="ADAL" clId="{4930EB1A-3D2A-49E2-99E5-959B82371B55}" dt="2025-01-20T08:17:37.125" v="176"/>
          <ac:spMkLst>
            <pc:docMk/>
            <pc:sldMk cId="0" sldId="265"/>
            <ac:spMk id="27" creationId="{1DFDB27A-D684-9DDC-5234-1BF0FCA60D32}"/>
          </ac:spMkLst>
        </pc:spChg>
        <pc:grpChg chg="add mod">
          <ac:chgData name="Ng Wei Shean" userId="93022767-5a68-4b75-904c-3c8cac5913d8" providerId="ADAL" clId="{4930EB1A-3D2A-49E2-99E5-959B82371B55}" dt="2025-01-20T08:17:37.125" v="176"/>
          <ac:grpSpMkLst>
            <pc:docMk/>
            <pc:sldMk cId="0" sldId="265"/>
            <ac:grpSpMk id="4" creationId="{78DE4F73-7E00-B616-91EB-119929D61820}"/>
          </ac:grpSpMkLst>
        </pc:grpChg>
        <pc:grpChg chg="del">
          <ac:chgData name="Ng Wei Shean" userId="93022767-5a68-4b75-904c-3c8cac5913d8" providerId="ADAL" clId="{4930EB1A-3D2A-49E2-99E5-959B82371B55}" dt="2025-01-20T08:17:36.138" v="175" actId="478"/>
          <ac:grpSpMkLst>
            <pc:docMk/>
            <pc:sldMk cId="0" sldId="265"/>
            <ac:grpSpMk id="14" creationId="{CE990E05-2F4E-3B13-8743-1926786A8B49}"/>
          </ac:grpSpMkLst>
        </pc:grpChg>
      </pc:sldChg>
      <pc:sldChg chg="modSp mod">
        <pc:chgData name="Ng Wei Shean" userId="93022767-5a68-4b75-904c-3c8cac5913d8" providerId="ADAL" clId="{4930EB1A-3D2A-49E2-99E5-959B82371B55}" dt="2025-01-20T07:39:46.099" v="91" actId="6549"/>
        <pc:sldMkLst>
          <pc:docMk/>
          <pc:sldMk cId="0" sldId="266"/>
        </pc:sldMkLst>
        <pc:graphicFrameChg chg="modGraphic">
          <ac:chgData name="Ng Wei Shean" userId="93022767-5a68-4b75-904c-3c8cac5913d8" providerId="ADAL" clId="{4930EB1A-3D2A-49E2-99E5-959B82371B55}" dt="2025-01-20T07:39:46.099" v="91" actId="6549"/>
          <ac:graphicFrameMkLst>
            <pc:docMk/>
            <pc:sldMk cId="0" sldId="266"/>
            <ac:graphicFrameMk id="201" creationId="{00000000-0000-0000-0000-000000000000}"/>
          </ac:graphicFrameMkLst>
        </pc:graphicFrameChg>
      </pc:sldChg>
      <pc:sldChg chg="modSp mod">
        <pc:chgData name="Ng Wei Shean" userId="93022767-5a68-4b75-904c-3c8cac5913d8" providerId="ADAL" clId="{4930EB1A-3D2A-49E2-99E5-959B82371B55}" dt="2025-01-20T07:44:52.572" v="155" actId="20577"/>
        <pc:sldMkLst>
          <pc:docMk/>
          <pc:sldMk cId="0" sldId="267"/>
        </pc:sldMkLst>
        <pc:spChg chg="mod">
          <ac:chgData name="Ng Wei Shean" userId="93022767-5a68-4b75-904c-3c8cac5913d8" providerId="ADAL" clId="{4930EB1A-3D2A-49E2-99E5-959B82371B55}" dt="2025-01-20T07:44:34.980" v="115" actId="1076"/>
          <ac:spMkLst>
            <pc:docMk/>
            <pc:sldMk cId="0" sldId="267"/>
            <ac:spMk id="2" creationId="{F3D7582B-2802-204E-5A27-6FF47330B03D}"/>
          </ac:spMkLst>
        </pc:spChg>
        <pc:spChg chg="mod">
          <ac:chgData name="Ng Wei Shean" userId="93022767-5a68-4b75-904c-3c8cac5913d8" providerId="ADAL" clId="{4930EB1A-3D2A-49E2-99E5-959B82371B55}" dt="2025-01-20T07:44:52.572" v="155" actId="20577"/>
          <ac:spMkLst>
            <pc:docMk/>
            <pc:sldMk cId="0" sldId="267"/>
            <ac:spMk id="212" creationId="{00000000-0000-0000-0000-000000000000}"/>
          </ac:spMkLst>
        </pc:spChg>
      </pc:sldChg>
      <pc:sldChg chg="modSp mod">
        <pc:chgData name="Ng Wei Shean" userId="93022767-5a68-4b75-904c-3c8cac5913d8" providerId="ADAL" clId="{4930EB1A-3D2A-49E2-99E5-959B82371B55}" dt="2025-01-20T07:45:14.383" v="157"/>
        <pc:sldMkLst>
          <pc:docMk/>
          <pc:sldMk cId="0" sldId="268"/>
        </pc:sldMkLst>
        <pc:graphicFrameChg chg="mod modGraphic">
          <ac:chgData name="Ng Wei Shean" userId="93022767-5a68-4b75-904c-3c8cac5913d8" providerId="ADAL" clId="{4930EB1A-3D2A-49E2-99E5-959B82371B55}" dt="2025-01-20T07:45:14.383" v="157"/>
          <ac:graphicFrameMkLst>
            <pc:docMk/>
            <pc:sldMk cId="0" sldId="268"/>
            <ac:graphicFrameMk id="225" creationId="{00000000-0000-0000-0000-000000000000}"/>
          </ac:graphicFrameMkLst>
        </pc:graphicFrameChg>
      </pc:sldChg>
      <pc:sldChg chg="addSp delSp modSp mod">
        <pc:chgData name="Ng Wei Shean" userId="93022767-5a68-4b75-904c-3c8cac5913d8" providerId="ADAL" clId="{4930EB1A-3D2A-49E2-99E5-959B82371B55}" dt="2025-01-20T07:47:36.603" v="172" actId="1038"/>
        <pc:sldMkLst>
          <pc:docMk/>
          <pc:sldMk cId="0" sldId="269"/>
        </pc:sldMkLst>
        <pc:grpChg chg="ord">
          <ac:chgData name="Ng Wei Shean" userId="93022767-5a68-4b75-904c-3c8cac5913d8" providerId="ADAL" clId="{4930EB1A-3D2A-49E2-99E5-959B82371B55}" dt="2025-01-20T07:47:28.600" v="161" actId="166"/>
          <ac:grpSpMkLst>
            <pc:docMk/>
            <pc:sldMk cId="0" sldId="269"/>
            <ac:grpSpMk id="237" creationId="{00000000-0000-0000-0000-000000000000}"/>
          </ac:grpSpMkLst>
        </pc:grpChg>
        <pc:picChg chg="del">
          <ac:chgData name="Ng Wei Shean" userId="93022767-5a68-4b75-904c-3c8cac5913d8" providerId="ADAL" clId="{4930EB1A-3D2A-49E2-99E5-959B82371B55}" dt="2025-01-20T07:47:14.115" v="158" actId="478"/>
          <ac:picMkLst>
            <pc:docMk/>
            <pc:sldMk cId="0" sldId="269"/>
            <ac:picMk id="3" creationId="{C3E4411F-6CA3-0A9D-239F-C758893F79A2}"/>
          </ac:picMkLst>
        </pc:picChg>
        <pc:picChg chg="add mod">
          <ac:chgData name="Ng Wei Shean" userId="93022767-5a68-4b75-904c-3c8cac5913d8" providerId="ADAL" clId="{4930EB1A-3D2A-49E2-99E5-959B82371B55}" dt="2025-01-20T07:47:36.603" v="172" actId="1038"/>
          <ac:picMkLst>
            <pc:docMk/>
            <pc:sldMk cId="0" sldId="269"/>
            <ac:picMk id="4" creationId="{F439CDCA-2FE8-2752-D3D2-2F8F9677101E}"/>
          </ac:picMkLst>
        </pc:picChg>
      </pc:sldChg>
      <pc:sldChg chg="addSp delSp modSp mod">
        <pc:chgData name="Ng Wei Shean" userId="93022767-5a68-4b75-904c-3c8cac5913d8" providerId="ADAL" clId="{4930EB1A-3D2A-49E2-99E5-959B82371B55}" dt="2025-01-20T07:30:16.014" v="25" actId="1076"/>
        <pc:sldMkLst>
          <pc:docMk/>
          <pc:sldMk cId="0" sldId="271"/>
        </pc:sldMkLst>
        <pc:grpChg chg="mod ord">
          <ac:chgData name="Ng Wei Shean" userId="93022767-5a68-4b75-904c-3c8cac5913d8" providerId="ADAL" clId="{4930EB1A-3D2A-49E2-99E5-959B82371B55}" dt="2025-01-20T07:30:16.014" v="25" actId="1076"/>
          <ac:grpSpMkLst>
            <pc:docMk/>
            <pc:sldMk cId="0" sldId="271"/>
            <ac:grpSpMk id="263" creationId="{00000000-0000-0000-0000-000000000000}"/>
          </ac:grpSpMkLst>
        </pc:grpChg>
        <pc:picChg chg="add del">
          <ac:chgData name="Ng Wei Shean" userId="93022767-5a68-4b75-904c-3c8cac5913d8" providerId="ADAL" clId="{4930EB1A-3D2A-49E2-99E5-959B82371B55}" dt="2025-01-20T07:29:24.223" v="11" actId="478"/>
          <ac:picMkLst>
            <pc:docMk/>
            <pc:sldMk cId="0" sldId="271"/>
            <ac:picMk id="3" creationId="{23AAA13D-D06F-243F-0755-945FA137AA92}"/>
          </ac:picMkLst>
        </pc:picChg>
        <pc:picChg chg="add del mod">
          <ac:chgData name="Ng Wei Shean" userId="93022767-5a68-4b75-904c-3c8cac5913d8" providerId="ADAL" clId="{4930EB1A-3D2A-49E2-99E5-959B82371B55}" dt="2025-01-20T07:28:31.083" v="8" actId="22"/>
          <ac:picMkLst>
            <pc:docMk/>
            <pc:sldMk cId="0" sldId="271"/>
            <ac:picMk id="5" creationId="{624D9717-92E8-8090-CDEE-6922C71162BC}"/>
          </ac:picMkLst>
        </pc:picChg>
        <pc:picChg chg="add mod">
          <ac:chgData name="Ng Wei Shean" userId="93022767-5a68-4b75-904c-3c8cac5913d8" providerId="ADAL" clId="{4930EB1A-3D2A-49E2-99E5-959B82371B55}" dt="2025-01-20T07:30:04.252" v="23" actId="1076"/>
          <ac:picMkLst>
            <pc:docMk/>
            <pc:sldMk cId="0" sldId="271"/>
            <ac:picMk id="7" creationId="{A6BBA1E1-B560-94BC-D036-57393E9A32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 sz="1800" b="0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ntent_2 column">
  <p:cSld name="01 Content_2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>
            <a:spLocks noGrp="1"/>
          </p:cNvSpPr>
          <p:nvPr>
            <p:ph type="pic" idx="2"/>
          </p:nvPr>
        </p:nvSpPr>
        <p:spPr>
          <a:xfrm>
            <a:off x="6836125" y="0"/>
            <a:ext cx="53558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4386558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3"/>
          </p:nvPr>
        </p:nvSpPr>
        <p:spPr>
          <a:xfrm>
            <a:off x="647700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4"/>
          </p:nvPr>
        </p:nvSpPr>
        <p:spPr>
          <a:xfrm>
            <a:off x="1906451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5"/>
          </p:nvPr>
        </p:nvSpPr>
        <p:spPr>
          <a:xfrm>
            <a:off x="5645309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5" name="Google Shape;15;p23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64" y="18473"/>
            <a:ext cx="2491378" cy="10621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ectorise.net/logo/wp-content/uploads/2011/07/Lembaga-Juruukur-Bahan-Malaysia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ree, grass, outdoor, park&#10;&#10;Description automatically generated"/>
          <p:cNvPicPr preferRelativeResize="0"/>
          <p:nvPr/>
        </p:nvPicPr>
        <p:blipFill rotWithShape="1">
          <a:blip r:embed="rId3">
            <a:alphaModFix amt="45000"/>
          </a:blip>
          <a:srcRect t="6596"/>
          <a:stretch/>
        </p:blipFill>
        <p:spPr>
          <a:xfrm>
            <a:off x="268357" y="1268362"/>
            <a:ext cx="11688417" cy="556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2067752"/>
            <a:ext cx="9144000" cy="184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sz="6600" b="1" dirty="0"/>
              <a:t>OBE briefing for students</a:t>
            </a:r>
            <a:endParaRPr sz="6600" b="1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907941"/>
            <a:ext cx="9144000" cy="191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sz="2800" b="1" dirty="0"/>
              <a:t>How much can you learn about OBE?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b="1" dirty="0"/>
              <a:t>Prepared by: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OBEC, LKC FES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1161606" y="11080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(POs)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93" name="Google Shape;19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10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E4F73-7E00-B616-91EB-119929D61820}"/>
              </a:ext>
            </a:extLst>
          </p:cNvPr>
          <p:cNvGrpSpPr/>
          <p:nvPr/>
        </p:nvGrpSpPr>
        <p:grpSpPr>
          <a:xfrm>
            <a:off x="1157668" y="2585949"/>
            <a:ext cx="9318924" cy="3453283"/>
            <a:chOff x="1271968" y="2585949"/>
            <a:chExt cx="9318924" cy="3453283"/>
          </a:xfrm>
        </p:grpSpPr>
        <p:sp>
          <p:nvSpPr>
            <p:cNvPr id="16" name="Google Shape;186;p10">
              <a:extLst>
                <a:ext uri="{FF2B5EF4-FFF2-40B4-BE49-F238E27FC236}">
                  <a16:creationId xmlns:a16="http://schemas.microsoft.com/office/drawing/2014/main" id="{96F27D7F-6C25-6963-E8C1-A41A847D95A0}"/>
                </a:ext>
              </a:extLst>
            </p:cNvPr>
            <p:cNvSpPr/>
            <p:nvPr/>
          </p:nvSpPr>
          <p:spPr>
            <a:xfrm>
              <a:off x="7321942" y="399564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PO10</a:t>
              </a:r>
              <a:endParaRPr sz="12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Entrepreneurial skills</a:t>
              </a:r>
              <a:endParaRPr sz="1200" dirty="0"/>
            </a:p>
          </p:txBody>
        </p:sp>
        <p:sp>
          <p:nvSpPr>
            <p:cNvPr id="17" name="Google Shape;186;p10">
              <a:extLst>
                <a:ext uri="{FF2B5EF4-FFF2-40B4-BE49-F238E27FC236}">
                  <a16:creationId xmlns:a16="http://schemas.microsoft.com/office/drawing/2014/main" id="{7570E9A8-8D9D-1B8D-F1A3-8D89E211E794}"/>
                </a:ext>
              </a:extLst>
            </p:cNvPr>
            <p:cNvSpPr/>
            <p:nvPr/>
          </p:nvSpPr>
          <p:spPr>
            <a:xfrm>
              <a:off x="8826892" y="329079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PO11</a:t>
              </a:r>
              <a:endParaRPr sz="12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Ethics and professionalism</a:t>
              </a:r>
              <a:endParaRPr sz="1200" dirty="0"/>
            </a:p>
          </p:txBody>
        </p:sp>
        <p:sp>
          <p:nvSpPr>
            <p:cNvPr id="18" name="Google Shape;181;p10">
              <a:extLst>
                <a:ext uri="{FF2B5EF4-FFF2-40B4-BE49-F238E27FC236}">
                  <a16:creationId xmlns:a16="http://schemas.microsoft.com/office/drawing/2014/main" id="{6BBD81C4-11EB-F0FF-159C-3A70BBFBFFF3}"/>
                </a:ext>
              </a:extLst>
            </p:cNvPr>
            <p:cNvSpPr/>
            <p:nvPr/>
          </p:nvSpPr>
          <p:spPr>
            <a:xfrm>
              <a:off x="2785414" y="3269783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PO3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Practical skills</a:t>
              </a:r>
              <a:endParaRPr sz="13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182;p10">
              <a:extLst>
                <a:ext uri="{FF2B5EF4-FFF2-40B4-BE49-F238E27FC236}">
                  <a16:creationId xmlns:a16="http://schemas.microsoft.com/office/drawing/2014/main" id="{E982F13C-F2F4-A995-0068-6ED575F2A03F}"/>
                </a:ext>
              </a:extLst>
            </p:cNvPr>
            <p:cNvSpPr/>
            <p:nvPr/>
          </p:nvSpPr>
          <p:spPr>
            <a:xfrm>
              <a:off x="4294832" y="2590358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PO5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Communication skills</a:t>
              </a:r>
              <a:endParaRPr lang="en-MY" sz="1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3;p10">
              <a:extLst>
                <a:ext uri="{FF2B5EF4-FFF2-40B4-BE49-F238E27FC236}">
                  <a16:creationId xmlns:a16="http://schemas.microsoft.com/office/drawing/2014/main" id="{3A0178D9-725C-4E53-C4F8-CDA62E3997C0}"/>
                </a:ext>
              </a:extLst>
            </p:cNvPr>
            <p:cNvSpPr/>
            <p:nvPr/>
          </p:nvSpPr>
          <p:spPr>
            <a:xfrm>
              <a:off x="4297198" y="400139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PO6</a:t>
              </a:r>
              <a:endParaRPr lang="en-MY"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Digital skills</a:t>
              </a:r>
              <a:endParaRPr lang="en-MY" sz="1300" dirty="0"/>
            </a:p>
          </p:txBody>
        </p:sp>
        <p:sp>
          <p:nvSpPr>
            <p:cNvPr id="21" name="Google Shape;184;p10">
              <a:extLst>
                <a:ext uri="{FF2B5EF4-FFF2-40B4-BE49-F238E27FC236}">
                  <a16:creationId xmlns:a16="http://schemas.microsoft.com/office/drawing/2014/main" id="{EF7CCD28-5881-689A-1A08-6351316F0DC4}"/>
                </a:ext>
              </a:extLst>
            </p:cNvPr>
            <p:cNvSpPr/>
            <p:nvPr/>
          </p:nvSpPr>
          <p:spPr>
            <a:xfrm>
              <a:off x="5812307" y="3298436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PO7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Numeracy skills</a:t>
              </a:r>
              <a:endParaRPr sz="1300" dirty="0"/>
            </a:p>
          </p:txBody>
        </p:sp>
        <p:sp>
          <p:nvSpPr>
            <p:cNvPr id="22" name="Google Shape;186;p10">
              <a:extLst>
                <a:ext uri="{FF2B5EF4-FFF2-40B4-BE49-F238E27FC236}">
                  <a16:creationId xmlns:a16="http://schemas.microsoft.com/office/drawing/2014/main" id="{B967B50B-DFE3-7443-F02E-AFEC9D807810}"/>
                </a:ext>
              </a:extLst>
            </p:cNvPr>
            <p:cNvSpPr/>
            <p:nvPr/>
          </p:nvSpPr>
          <p:spPr>
            <a:xfrm>
              <a:off x="7325753" y="258594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PO9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Personal skills</a:t>
              </a:r>
              <a:endParaRPr sz="1300" dirty="0"/>
            </a:p>
          </p:txBody>
        </p:sp>
        <p:sp>
          <p:nvSpPr>
            <p:cNvPr id="23" name="Google Shape;187;p10">
              <a:extLst>
                <a:ext uri="{FF2B5EF4-FFF2-40B4-BE49-F238E27FC236}">
                  <a16:creationId xmlns:a16="http://schemas.microsoft.com/office/drawing/2014/main" id="{8D421412-F241-A419-4ABF-63ED7848264C}"/>
                </a:ext>
              </a:extLst>
            </p:cNvPr>
            <p:cNvSpPr/>
            <p:nvPr/>
          </p:nvSpPr>
          <p:spPr>
            <a:xfrm>
              <a:off x="1271968" y="398234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PO2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Cognitive skills</a:t>
              </a:r>
              <a:endParaRPr sz="1300" dirty="0"/>
            </a:p>
          </p:txBody>
        </p:sp>
        <p:sp>
          <p:nvSpPr>
            <p:cNvPr id="24" name="Google Shape;188;p10">
              <a:extLst>
                <a:ext uri="{FF2B5EF4-FFF2-40B4-BE49-F238E27FC236}">
                  <a16:creationId xmlns:a16="http://schemas.microsoft.com/office/drawing/2014/main" id="{158B9554-3DFD-93F7-B71F-2C5D98CCC23F}"/>
                </a:ext>
              </a:extLst>
            </p:cNvPr>
            <p:cNvSpPr/>
            <p:nvPr/>
          </p:nvSpPr>
          <p:spPr>
            <a:xfrm>
              <a:off x="1281493" y="2585949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+mn-lt"/>
                  <a:sym typeface="Arial"/>
                </a:rPr>
                <a:t>PO1</a:t>
              </a:r>
              <a:endParaRPr sz="1300" dirty="0">
                <a:latin typeface="+mn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300" dirty="0">
                  <a:effectLst/>
                  <a:latin typeface="+mn-lt"/>
                  <a:ea typeface="SimSun" panose="02010600030101010101" pitchFamily="2" charset="-122"/>
                  <a:cs typeface="Times New Roman" panose="02020603050405020304" pitchFamily="18" charset="0"/>
                </a:rPr>
                <a:t>Knowledge and understanding</a:t>
              </a:r>
              <a:endParaRPr sz="1300" dirty="0">
                <a:latin typeface="+mn-lt"/>
              </a:endParaRPr>
            </a:p>
          </p:txBody>
        </p:sp>
        <p:sp>
          <p:nvSpPr>
            <p:cNvPr id="25" name="Google Shape;189;p10">
              <a:extLst>
                <a:ext uri="{FF2B5EF4-FFF2-40B4-BE49-F238E27FC236}">
                  <a16:creationId xmlns:a16="http://schemas.microsoft.com/office/drawing/2014/main" id="{FE5C4C96-699C-C779-5AA8-0019CCCE7FB8}"/>
                </a:ext>
              </a:extLst>
            </p:cNvPr>
            <p:cNvSpPr/>
            <p:nvPr/>
          </p:nvSpPr>
          <p:spPr>
            <a:xfrm>
              <a:off x="2784315" y="4680902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PO4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Interpersonal skills</a:t>
              </a:r>
              <a:endParaRPr sz="1300" dirty="0"/>
            </a:p>
          </p:txBody>
        </p:sp>
        <p:sp>
          <p:nvSpPr>
            <p:cNvPr id="26" name="Google Shape;190;p10">
              <a:extLst>
                <a:ext uri="{FF2B5EF4-FFF2-40B4-BE49-F238E27FC236}">
                  <a16:creationId xmlns:a16="http://schemas.microsoft.com/office/drawing/2014/main" id="{F1931685-DB86-0011-0BDC-BED5B1BA472B}"/>
                </a:ext>
              </a:extLst>
            </p:cNvPr>
            <p:cNvSpPr/>
            <p:nvPr/>
          </p:nvSpPr>
          <p:spPr>
            <a:xfrm>
              <a:off x="5821268" y="4697707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PO8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Leadership, Autonomy and Responsibility</a:t>
              </a:r>
              <a:endParaRPr sz="1300" dirty="0"/>
            </a:p>
          </p:txBody>
        </p:sp>
        <p:sp>
          <p:nvSpPr>
            <p:cNvPr id="27" name="Google Shape;190;p10">
              <a:extLst>
                <a:ext uri="{FF2B5EF4-FFF2-40B4-BE49-F238E27FC236}">
                  <a16:creationId xmlns:a16="http://schemas.microsoft.com/office/drawing/2014/main" id="{1DFDB27A-D684-9DDC-5234-1BF0FCA60D32}"/>
                </a:ext>
              </a:extLst>
            </p:cNvPr>
            <p:cNvSpPr/>
            <p:nvPr/>
          </p:nvSpPr>
          <p:spPr>
            <a:xfrm>
              <a:off x="5783168" y="4707232"/>
              <a:ext cx="1764000" cy="133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PO8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Leadership, autonomy and </a:t>
              </a:r>
              <a:r>
                <a:rPr lang="en-MY" sz="1300" dirty="0">
                  <a:latin typeface="Arial" panose="020B0604020202020204" pitchFamily="34" charset="0"/>
                </a:rPr>
                <a:t>r</a:t>
              </a:r>
              <a:r>
                <a:rPr lang="en-MY" sz="13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esponsibility</a:t>
              </a:r>
              <a:endParaRPr sz="13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834601" y="1637946"/>
            <a:ext cx="10515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Mapping of PO to PEO</a:t>
            </a:r>
            <a:endParaRPr sz="3200" b="1"/>
          </a:p>
        </p:txBody>
      </p:sp>
      <p:graphicFrame>
        <p:nvGraphicFramePr>
          <p:cNvPr id="201" name="Google Shape;201;p11"/>
          <p:cNvGraphicFramePr/>
          <p:nvPr>
            <p:extLst>
              <p:ext uri="{D42A27DB-BD31-4B8C-83A1-F6EECF244321}">
                <p14:modId xmlns:p14="http://schemas.microsoft.com/office/powerpoint/2010/main" val="1739907789"/>
              </p:ext>
            </p:extLst>
          </p:nvPr>
        </p:nvGraphicFramePr>
        <p:xfrm>
          <a:off x="1476858" y="2447097"/>
          <a:ext cx="8505348" cy="2233760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708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97114508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677799762"/>
                    </a:ext>
                  </a:extLst>
                </a:gridCol>
                <a:gridCol w="7087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387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8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lang="en-MY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9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lang="en-MY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10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PEO 3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937591" y="12393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ourse </a:t>
            </a: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(COs) 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937591" y="2553559"/>
            <a:ext cx="10316818" cy="3583472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1" i="0" u="sng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UEEP1114 Mechanics and Special Relativity</a:t>
            </a:r>
          </a:p>
          <a:p>
            <a:pPr marL="35718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073150" marR="0" lvl="0" indent="-7159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CO1 -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Apply Newton’s laws in the problem solving of linear motion, and rotational motion.</a:t>
            </a: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090613" indent="-733425" algn="just"/>
            <a:r>
              <a:rPr lang="en-MY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CO2 -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Apply the conservation of momentum, angular momentum, and energy in problem solving.</a:t>
            </a:r>
            <a:endParaRPr lang="en-US"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5718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089025" indent="-731838" algn="just"/>
            <a:r>
              <a:rPr lang="en-MY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CO3 -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Differentiate between Galilean and Lorentz transformation laws.</a:t>
            </a:r>
            <a:endParaRPr sz="2000" dirty="0">
              <a:latin typeface="+mn-lt"/>
            </a:endParaRPr>
          </a:p>
          <a:p>
            <a:pPr marL="35718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090613" marR="0" lvl="0" indent="-7334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CO4 -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Analyze problems involving the dynamics of objects moving at relativistic speeds.</a:t>
            </a:r>
          </a:p>
          <a:p>
            <a:pPr marL="35718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</a:endParaRPr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12</a:t>
            </a:fld>
            <a:endParaRPr/>
          </a:p>
        </p:txBody>
      </p:sp>
      <p:sp>
        <p:nvSpPr>
          <p:cNvPr id="2" name="Google Shape;239;p14">
            <a:extLst>
              <a:ext uri="{FF2B5EF4-FFF2-40B4-BE49-F238E27FC236}">
                <a16:creationId xmlns:a16="http://schemas.microsoft.com/office/drawing/2014/main" id="{F3D7582B-2802-204E-5A27-6FF47330B03D}"/>
              </a:ext>
            </a:extLst>
          </p:cNvPr>
          <p:cNvSpPr txBox="1"/>
          <p:nvPr/>
        </p:nvSpPr>
        <p:spPr>
          <a:xfrm rot="19500000">
            <a:off x="10050275" y="5456848"/>
            <a:ext cx="167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1149912" y="1175139"/>
            <a:ext cx="9299013" cy="7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Mapping of CO to PO</a:t>
            </a:r>
            <a:endParaRPr sz="3200" b="1" dirty="0"/>
          </a:p>
        </p:txBody>
      </p:sp>
      <p:sp>
        <p:nvSpPr>
          <p:cNvPr id="224" name="Google Shape;224;p13"/>
          <p:cNvSpPr/>
          <p:nvPr/>
        </p:nvSpPr>
        <p:spPr>
          <a:xfrm>
            <a:off x="731221" y="5209584"/>
            <a:ext cx="101749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 contributes to the </a:t>
            </a:r>
            <a:r>
              <a:rPr lang="en-MY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achievement of PO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via curriculum design, course delivery and assessment tasks that are most appropriate to attain that CO.</a:t>
            </a:r>
            <a:endParaRPr dirty="0"/>
          </a:p>
        </p:txBody>
      </p:sp>
      <p:graphicFrame>
        <p:nvGraphicFramePr>
          <p:cNvPr id="225" name="Google Shape;225;p13"/>
          <p:cNvGraphicFramePr/>
          <p:nvPr>
            <p:extLst>
              <p:ext uri="{D42A27DB-BD31-4B8C-83A1-F6EECF244321}">
                <p14:modId xmlns:p14="http://schemas.microsoft.com/office/powerpoint/2010/main" val="2668537355"/>
              </p:ext>
            </p:extLst>
          </p:nvPr>
        </p:nvGraphicFramePr>
        <p:xfrm>
          <a:off x="1900631" y="1937563"/>
          <a:ext cx="8094504" cy="2726332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67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1051620392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421201481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CO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Programme Outcomes (PO)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6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7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8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9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10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PO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11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 dirty="0"/>
                        <a:t>CO 1</a:t>
                      </a:r>
                      <a:endParaRPr sz="1400" b="1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MY"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655329" y="1427360"/>
            <a:ext cx="10515600" cy="58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600" b="1"/>
              <a:t>Assessment to CO Mapping</a:t>
            </a:r>
            <a:endParaRPr sz="3600" b="1"/>
          </a:p>
        </p:txBody>
      </p:sp>
      <p:sp>
        <p:nvSpPr>
          <p:cNvPr id="240" name="Google Shape;24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14</a:t>
            </a:fld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655328" y="5621645"/>
            <a:ext cx="10698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COs will be assessed</a:t>
            </a: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regardless of students’ choice of answering optional questions in continuous assessment and final examination. Each assessment task/question is mapped to ONE CO only.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9CDCA-2FE8-2752-D3D2-2F8F9677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46" y="1976189"/>
            <a:ext cx="9373908" cy="3553321"/>
          </a:xfrm>
          <a:prstGeom prst="rect">
            <a:avLst/>
          </a:prstGeom>
        </p:spPr>
      </p:pic>
      <p:grpSp>
        <p:nvGrpSpPr>
          <p:cNvPr id="237" name="Google Shape;237;p14"/>
          <p:cNvGrpSpPr/>
          <p:nvPr/>
        </p:nvGrpSpPr>
        <p:grpSpPr>
          <a:xfrm rot="-2100000">
            <a:off x="9568545" y="4625495"/>
            <a:ext cx="2197290" cy="491319"/>
            <a:chOff x="8898340" y="4531057"/>
            <a:chExt cx="2197290" cy="491319"/>
          </a:xfrm>
        </p:grpSpPr>
        <p:sp>
          <p:nvSpPr>
            <p:cNvPr id="238" name="Google Shape;238;p14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1615B-8C08-62A3-3DAE-0FFAC18B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44" y="2432937"/>
            <a:ext cx="8219393" cy="42074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626646" y="1208597"/>
            <a:ext cx="10542104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 dirty="0"/>
              <a:t>CO Achievement </a:t>
            </a:r>
            <a:br>
              <a:rPr lang="en-MY" sz="2400" dirty="0"/>
            </a:br>
            <a:r>
              <a:rPr lang="en-MY" sz="2400" dirty="0"/>
              <a:t>(Performance indicator of students for lecturers to do Continual Quality Improvement on the course)</a:t>
            </a:r>
            <a:endParaRPr sz="2400" dirty="0"/>
          </a:p>
        </p:txBody>
      </p:sp>
      <p:grpSp>
        <p:nvGrpSpPr>
          <p:cNvPr id="249" name="Google Shape;249;p15"/>
          <p:cNvGrpSpPr/>
          <p:nvPr/>
        </p:nvGrpSpPr>
        <p:grpSpPr>
          <a:xfrm rot="-2100000">
            <a:off x="9278689" y="5605511"/>
            <a:ext cx="2197290" cy="491319"/>
            <a:chOff x="8898340" y="4531057"/>
            <a:chExt cx="2197290" cy="491319"/>
          </a:xfrm>
        </p:grpSpPr>
        <p:sp>
          <p:nvSpPr>
            <p:cNvPr id="250" name="Google Shape;250;p15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9162905" y="4545883"/>
              <a:ext cx="16385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52" name="Google Shape;2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15</a:t>
            </a:fld>
            <a:endParaRPr/>
          </a:p>
        </p:txBody>
      </p:sp>
      <p:cxnSp>
        <p:nvCxnSpPr>
          <p:cNvPr id="253" name="Google Shape;253;p15"/>
          <p:cNvCxnSpPr/>
          <p:nvPr/>
        </p:nvCxnSpPr>
        <p:spPr>
          <a:xfrm>
            <a:off x="274989" y="4393724"/>
            <a:ext cx="8862647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p15"/>
          <p:cNvSpPr txBox="1"/>
          <p:nvPr/>
        </p:nvSpPr>
        <p:spPr>
          <a:xfrm>
            <a:off x="274989" y="3621599"/>
            <a:ext cx="10486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717DBE-8A23-D928-941B-9642625F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1" y="1666433"/>
            <a:ext cx="10736941" cy="4620541"/>
          </a:xfrm>
          <a:prstGeom prst="rect">
            <a:avLst/>
          </a:prstGeom>
        </p:spPr>
      </p:pic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dirty="0"/>
              <a:t>Individual PO Achievement (to date)</a:t>
            </a:r>
            <a:endParaRPr sz="2800" b="1" dirty="0"/>
          </a:p>
        </p:txBody>
      </p:sp>
      <p:sp>
        <p:nvSpPr>
          <p:cNvPr id="261" name="Google Shape;261;p16"/>
          <p:cNvSpPr txBox="1"/>
          <p:nvPr/>
        </p:nvSpPr>
        <p:spPr>
          <a:xfrm>
            <a:off x="503981" y="649424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check with your Academic Advisor every trimester on your accumulated PO scores.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16</a:t>
            </a:fld>
            <a:endParaRPr/>
          </a:p>
        </p:txBody>
      </p:sp>
      <p:grpSp>
        <p:nvGrpSpPr>
          <p:cNvPr id="263" name="Google Shape;263;p16"/>
          <p:cNvGrpSpPr/>
          <p:nvPr/>
        </p:nvGrpSpPr>
        <p:grpSpPr>
          <a:xfrm rot="-2100000">
            <a:off x="9640729" y="5505630"/>
            <a:ext cx="2197290" cy="491319"/>
            <a:chOff x="8898340" y="4531057"/>
            <a:chExt cx="2197290" cy="491319"/>
          </a:xfrm>
        </p:grpSpPr>
        <p:sp>
          <p:nvSpPr>
            <p:cNvPr id="264" name="Google Shape;264;p16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/>
              <a:t>Individual PO Achievement (to date)</a:t>
            </a:r>
            <a:endParaRPr sz="2800" b="1"/>
          </a:p>
        </p:txBody>
      </p:sp>
      <p:sp>
        <p:nvSpPr>
          <p:cNvPr id="273" name="Google Shape;273;p17"/>
          <p:cNvSpPr txBox="1"/>
          <p:nvPr/>
        </p:nvSpPr>
        <p:spPr>
          <a:xfrm>
            <a:off x="503981" y="647436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75" name="Google Shape;275;p17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77" name="Google Shape;2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17</a:t>
            </a:fld>
            <a:endParaRPr/>
          </a:p>
        </p:txBody>
      </p:sp>
      <p:pic>
        <p:nvPicPr>
          <p:cNvPr id="279" name="Google Shape;279;p1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29" y="1978008"/>
            <a:ext cx="11015778" cy="327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Foundation Level </a:t>
            </a:r>
            <a:endParaRPr/>
          </a:p>
        </p:txBody>
      </p:sp>
      <p:pic>
        <p:nvPicPr>
          <p:cNvPr id="285" name="Google Shape;285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1630"/>
          <a:stretch/>
        </p:blipFill>
        <p:spPr>
          <a:xfrm>
            <a:off x="175720" y="1636689"/>
            <a:ext cx="5760000" cy="483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8370"/>
          <a:stretch/>
        </p:blipFill>
        <p:spPr>
          <a:xfrm>
            <a:off x="6096000" y="2694606"/>
            <a:ext cx="5760000" cy="344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/>
          <p:nvPr/>
        </p:nvSpPr>
        <p:spPr>
          <a:xfrm>
            <a:off x="1127760" y="3251200"/>
            <a:ext cx="4427220" cy="81788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03981" y="6484300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8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90" name="Google Shape;290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292" name="Google Shape;292;p18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293" name="Google Shape;293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Bachelor Level</a:t>
            </a:r>
            <a:endParaRPr/>
          </a:p>
        </p:txBody>
      </p:sp>
      <p:pic>
        <p:nvPicPr>
          <p:cNvPr id="300" name="Google Shape;300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1036097" y="1329789"/>
            <a:ext cx="4729201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963195" y="1319848"/>
            <a:ext cx="47292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/>
          <p:nvPr/>
        </p:nvSpPr>
        <p:spPr>
          <a:xfrm>
            <a:off x="1836420" y="2672080"/>
            <a:ext cx="3627120" cy="6578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503981" y="6464422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9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305" name="Google Shape;305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308" name="Google Shape;308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1850" y="64521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b="1"/>
              <a:t>What is OBE?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</a:t>
            </a:fld>
            <a:endParaRPr/>
          </a:p>
        </p:txBody>
      </p:sp>
      <p:pic>
        <p:nvPicPr>
          <p:cNvPr id="96" name="Google Shape;96;p2" descr="ᐈ Cartoon question marks stock pics, Royalty Free question mark cartoon  pictures | download on Depositphotos®"/>
          <p:cNvPicPr preferRelativeResize="0"/>
          <p:nvPr/>
        </p:nvPicPr>
        <p:blipFill rotWithShape="1">
          <a:blip r:embed="rId3">
            <a:alphaModFix/>
          </a:blip>
          <a:srcRect l="14293" t="4607" r="17182" b="9117"/>
          <a:stretch/>
        </p:blipFill>
        <p:spPr>
          <a:xfrm>
            <a:off x="8610600" y="2495552"/>
            <a:ext cx="2504661" cy="371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title"/>
          </p:nvPr>
        </p:nvSpPr>
        <p:spPr>
          <a:xfrm>
            <a:off x="599661" y="2979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b="1" dirty="0"/>
              <a:t>Thank you!</a:t>
            </a:r>
            <a:endParaRPr dirty="0"/>
          </a:p>
        </p:txBody>
      </p:sp>
      <p:sp>
        <p:nvSpPr>
          <p:cNvPr id="359" name="Google Shape;3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03371" y="3041918"/>
            <a:ext cx="2833453" cy="31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8575" r="63496"/>
          <a:stretch/>
        </p:blipFill>
        <p:spPr>
          <a:xfrm>
            <a:off x="79315" y="1837476"/>
            <a:ext cx="2166928" cy="318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246243" y="1837476"/>
            <a:ext cx="6042991" cy="374117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</a:t>
            </a:r>
            <a:r>
              <a:rPr lang="en-MY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Outcome-Based Education</a:t>
            </a:r>
            <a:r>
              <a:rPr lang="en-MY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an approach that focuses on the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attainment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focuses on what is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essential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students to be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able to do 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at the end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their learning experiences.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 descr="Title"/>
          <p:cNvSpPr txBox="1"/>
          <p:nvPr/>
        </p:nvSpPr>
        <p:spPr>
          <a:xfrm>
            <a:off x="735220" y="1295766"/>
            <a:ext cx="7958138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OBE needed?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641063" y="1906153"/>
            <a:ext cx="1105112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 systematic approach in curriculum delivery that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focuses on a set of intended goals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student-centered learning 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philosophy that focuses on empirically measuring student performance, which are called outcomes.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approach that fosters the spirit of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Continuous Quality Improvement (CQI)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E374C-76CC-185B-E5AB-56708141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74" y="3290376"/>
            <a:ext cx="7441063" cy="3477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10600" y="3988051"/>
            <a:ext cx="2140829" cy="23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r="56303"/>
          <a:stretch/>
        </p:blipFill>
        <p:spPr>
          <a:xfrm>
            <a:off x="0" y="2882348"/>
            <a:ext cx="2285999" cy="20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2285999" y="2882348"/>
            <a:ext cx="4677507" cy="3206987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3C6E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OBE is a requirement from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qualification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MY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professional bodies </a:t>
            </a:r>
            <a:r>
              <a:rPr lang="en-M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MY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MQA, MOHE, BEM, EAC, LJBM and MBOT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090117" y="777716"/>
            <a:ext cx="5007725" cy="309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0347" y="1258139"/>
            <a:ext cx="1382151" cy="6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602" y="2293144"/>
            <a:ext cx="1071563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1206" y="2824887"/>
            <a:ext cx="2014692" cy="62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5</a:t>
            </a:fld>
            <a:endParaRPr/>
          </a:p>
        </p:txBody>
      </p:sp>
      <p:pic>
        <p:nvPicPr>
          <p:cNvPr id="2" name="Google Shape;80;p11">
            <a:hlinkClick r:id="rId8"/>
            <a:extLst>
              <a:ext uri="{FF2B5EF4-FFF2-40B4-BE49-F238E27FC236}">
                <a16:creationId xmlns:a16="http://schemas.microsoft.com/office/drawing/2014/main" id="{41C7FCEC-E785-C439-47E9-9C64EA455F6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9109" y="1113301"/>
            <a:ext cx="1257365" cy="983390"/>
          </a:xfrm>
          <a:prstGeom prst="rect">
            <a:avLst/>
          </a:prstGeom>
          <a:noFill/>
          <a:ln>
            <a:noFill/>
          </a:ln>
          <a:effectLst>
            <a:outerShdw dist="139699" dir="2700000" algn="ctr" rotWithShape="0">
              <a:schemeClr val="dk2">
                <a:alpha val="64705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36B6E-D122-6E74-A8DF-C2A6A3D035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5580" y="2304374"/>
            <a:ext cx="1821089" cy="983389"/>
          </a:xfrm>
          <a:prstGeom prst="rect">
            <a:avLst/>
          </a:prstGeom>
        </p:spPr>
      </p:pic>
      <p:pic>
        <p:nvPicPr>
          <p:cNvPr id="5" name="Google Shape;76;p11">
            <a:extLst>
              <a:ext uri="{FF2B5EF4-FFF2-40B4-BE49-F238E27FC236}">
                <a16:creationId xmlns:a16="http://schemas.microsoft.com/office/drawing/2014/main" id="{1C24DAD3-F16B-C1D6-1C69-626EFB7BFCC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81490" y="1207313"/>
            <a:ext cx="1909271" cy="691559"/>
          </a:xfrm>
          <a:prstGeom prst="rect">
            <a:avLst/>
          </a:prstGeom>
          <a:noFill/>
          <a:ln>
            <a:noFill/>
          </a:ln>
          <a:effectLst>
            <a:outerShdw dist="139699" sx="1000" sy="1000" algn="ctr" rotWithShape="0">
              <a:schemeClr val="dk2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630806" y="2226365"/>
            <a:ext cx="8205081" cy="3686855"/>
            <a:chOff x="628649" y="924861"/>
            <a:chExt cx="7980860" cy="3636676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7789" y="924861"/>
              <a:ext cx="6501720" cy="3636676"/>
            </a:xfrm>
            <a:prstGeom prst="rect">
              <a:avLst/>
            </a:prstGeom>
            <a:noFill/>
            <a:ln w="222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7" name="Google Shape;137;p6"/>
            <p:cNvSpPr txBox="1"/>
            <p:nvPr/>
          </p:nvSpPr>
          <p:spPr>
            <a:xfrm>
              <a:off x="628650" y="1854761"/>
              <a:ext cx="13923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628650" y="2599828"/>
              <a:ext cx="13620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628649" y="3697792"/>
              <a:ext cx="1165255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Course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6"/>
          <p:cNvSpPr/>
          <p:nvPr/>
        </p:nvSpPr>
        <p:spPr>
          <a:xfrm>
            <a:off x="510206" y="2117346"/>
            <a:ext cx="8574157" cy="4050125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l="75432" t="-11" r="9279" b="76252"/>
          <a:stretch/>
        </p:blipFill>
        <p:spPr>
          <a:xfrm>
            <a:off x="9740028" y="1436869"/>
            <a:ext cx="1971261" cy="237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5493694" y="1119637"/>
            <a:ext cx="3912704" cy="903269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MY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UTAR OBE framework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697277" y="3429000"/>
            <a:ext cx="2418523" cy="2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457200" y="1603948"/>
            <a:ext cx="8666922" cy="508213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be a global university of educational and research excellence with transformative societal impact.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niversal values in our beliefs (M1)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enacity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resilience in 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overcoming challenges (M2)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gility in facing new frontiers (M3)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esponsibility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commitment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pursuit of excellence (M4)</a:t>
            </a: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358547" y="3640247"/>
            <a:ext cx="2833453" cy="31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695739" y="1681606"/>
            <a:ext cx="8662808" cy="4450839"/>
          </a:xfrm>
          <a:prstGeom prst="wedgeRoundRectCallout">
            <a:avLst>
              <a:gd name="adj1" fmla="val 55398"/>
              <a:gd name="adj2" fmla="val 31420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Educational Objectives (PEOs)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Outcomes (POs)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2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Course Outcomes (COs) 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8</a:t>
            </a:fld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777087" y="1057038"/>
            <a:ext cx="6097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Outcomes?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63561" y="6233793"/>
            <a:ext cx="8379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abbreviation CO and CLO can be used interchangeably for Course Learning Outcome.</a:t>
            </a:r>
            <a:b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MY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the abbreviation PO and PLO can be used interchangeably for Programme Learning Outcome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1190431"/>
            <a:ext cx="10515600" cy="119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ducational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bjectives (PEOs)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3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</p:txBody>
      </p:sp>
      <p:sp>
        <p:nvSpPr>
          <p:cNvPr id="168" name="Google Shape;168;p9"/>
          <p:cNvSpPr txBox="1"/>
          <p:nvPr/>
        </p:nvSpPr>
        <p:spPr>
          <a:xfrm>
            <a:off x="838200" y="2494309"/>
            <a:ext cx="10515600" cy="3696942"/>
          </a:xfrm>
          <a:prstGeom prst="rect">
            <a:avLst/>
          </a:prstGeom>
          <a:solidFill>
            <a:srgbClr val="B3C6E7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PEOs of </a:t>
            </a: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Science (Honours) Physics</a:t>
            </a:r>
            <a:endParaRPr lang="en-MY" sz="2000" b="1" u="sng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to produce:</a:t>
            </a:r>
            <a:endParaRPr sz="20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1: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Graduates competent in practicing fundamental scientific principles in Physics 	discipline.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2: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Graduates capable of communicating and managing in diverse areas of Physics.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3: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Graduates practicing professional ethics, life-long learning, and sustainable 	development for the betterment of the profession and society.</a:t>
            </a:r>
            <a:endParaRPr sz="2000" dirty="0"/>
          </a:p>
        </p:txBody>
      </p:sp>
      <p:sp>
        <p:nvSpPr>
          <p:cNvPr id="169" name="Google Shape;1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865</Words>
  <Application>Microsoft Office PowerPoint</Application>
  <PresentationFormat>Widescreen</PresentationFormat>
  <Paragraphs>196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Corbel</vt:lpstr>
      <vt:lpstr>Tahoma</vt:lpstr>
      <vt:lpstr>Arial</vt:lpstr>
      <vt:lpstr>Times New Roman</vt:lpstr>
      <vt:lpstr>Office Theme</vt:lpstr>
      <vt:lpstr>OBE briefing for students</vt:lpstr>
      <vt:lpstr>What is OBE?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Educational Objectives (PEOs) describe the career and professional accomplishments of graduates within 3-5 years after graduation.</vt:lpstr>
      <vt:lpstr>Programme Outcomes (POs) describe the abilities or skills (cognitive, psychomotor and affective) that students can demonstrate at the time of graduation.</vt:lpstr>
      <vt:lpstr>Mapping of PO to PEO</vt:lpstr>
      <vt:lpstr>Course Outcomes (COs) are specific statements of what students are expected to KNOW and be able to PERFORM at the end of the course.</vt:lpstr>
      <vt:lpstr>Mapping of CO to PO</vt:lpstr>
      <vt:lpstr>Assessment to CO Mapping</vt:lpstr>
      <vt:lpstr>CO Achievement  (Performance indicator of students for lecturers to do Continual Quality Improvement on the course)</vt:lpstr>
      <vt:lpstr>Individual PO Achievement (to date)</vt:lpstr>
      <vt:lpstr>Individual PO Achievement (to date)</vt:lpstr>
      <vt:lpstr>Example: Foundation Level </vt:lpstr>
      <vt:lpstr>Example: Bachelor Level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 briefing for students</dc:title>
  <dc:creator>Kah Pin Chen</dc:creator>
  <cp:lastModifiedBy>Phua Yeong Nan</cp:lastModifiedBy>
  <cp:revision>18</cp:revision>
  <dcterms:modified xsi:type="dcterms:W3CDTF">2025-01-22T04:34:53Z</dcterms:modified>
</cp:coreProperties>
</file>