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Lst>
  <p:sldSz cx="12192000" cy="6858000"/>
  <p:notesSz cx="6858000" cy="9144000"/>
  <p:embeddedFontLst>
    <p:embeddedFont>
      <p:font typeface="Corbel" panose="020B0503020204020204" pitchFamily="3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xtCgVs9Ugfs6rERvlz4NqeTdn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958FF-2EBA-4E5B-BE66-58AC4436ACC6}" v="34" dt="2025-01-20T07:05:48.019"/>
  </p1510:revLst>
</p1510:revInfo>
</file>

<file path=ppt/tableStyles.xml><?xml version="1.0" encoding="utf-8"?>
<a:tblStyleLst xmlns:a="http://schemas.openxmlformats.org/drawingml/2006/main" def="{039F626D-6CF5-4179-9BEC-4C9DDEB100B5}">
  <a:tblStyle styleId="{039F626D-6CF5-4179-9BEC-4C9DDEB100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5"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 Wei Shean" userId="93022767-5a68-4b75-904c-3c8cac5913d8" providerId="ADAL" clId="{DF2958FF-2EBA-4E5B-BE66-58AC4436ACC6}"/>
    <pc:docChg chg="undo redo custSel modSld">
      <pc:chgData name="Ng Wei Shean" userId="93022767-5a68-4b75-904c-3c8cac5913d8" providerId="ADAL" clId="{DF2958FF-2EBA-4E5B-BE66-58AC4436ACC6}" dt="2025-01-20T08:15:55.713" v="595" actId="1076"/>
      <pc:docMkLst>
        <pc:docMk/>
      </pc:docMkLst>
      <pc:sldChg chg="modSp mod">
        <pc:chgData name="Ng Wei Shean" userId="93022767-5a68-4b75-904c-3c8cac5913d8" providerId="ADAL" clId="{DF2958FF-2EBA-4E5B-BE66-58AC4436ACC6}" dt="2025-01-20T05:41:25.976" v="37" actId="14100"/>
        <pc:sldMkLst>
          <pc:docMk/>
          <pc:sldMk cId="0" sldId="264"/>
        </pc:sldMkLst>
        <pc:spChg chg="mod">
          <ac:chgData name="Ng Wei Shean" userId="93022767-5a68-4b75-904c-3c8cac5913d8" providerId="ADAL" clId="{DF2958FF-2EBA-4E5B-BE66-58AC4436ACC6}" dt="2025-01-20T05:41:25.976" v="37" actId="14100"/>
          <ac:spMkLst>
            <pc:docMk/>
            <pc:sldMk cId="0" sldId="264"/>
            <ac:spMk id="168" creationId="{00000000-0000-0000-0000-000000000000}"/>
          </ac:spMkLst>
        </pc:spChg>
      </pc:sldChg>
      <pc:sldChg chg="addSp delSp modSp mod">
        <pc:chgData name="Ng Wei Shean" userId="93022767-5a68-4b75-904c-3c8cac5913d8" providerId="ADAL" clId="{DF2958FF-2EBA-4E5B-BE66-58AC4436ACC6}" dt="2025-01-20T08:15:14.835" v="594"/>
        <pc:sldMkLst>
          <pc:docMk/>
          <pc:sldMk cId="0" sldId="265"/>
        </pc:sldMkLst>
        <pc:spChg chg="add mod topLvl">
          <ac:chgData name="Ng Wei Shean" userId="93022767-5a68-4b75-904c-3c8cac5913d8" providerId="ADAL" clId="{DF2958FF-2EBA-4E5B-BE66-58AC4436ACC6}" dt="2025-01-20T06:18:09.212" v="391" actId="255"/>
          <ac:spMkLst>
            <pc:docMk/>
            <pc:sldMk cId="0" sldId="265"/>
            <ac:spMk id="2" creationId="{5ABD9E01-F19A-3600-F287-D6BE5A69BE9E}"/>
          </ac:spMkLst>
        </pc:spChg>
        <pc:spChg chg="add mod topLvl">
          <ac:chgData name="Ng Wei Shean" userId="93022767-5a68-4b75-904c-3c8cac5913d8" providerId="ADAL" clId="{DF2958FF-2EBA-4E5B-BE66-58AC4436ACC6}" dt="2025-01-20T06:20:03.916" v="402" actId="255"/>
          <ac:spMkLst>
            <pc:docMk/>
            <pc:sldMk cId="0" sldId="265"/>
            <ac:spMk id="3" creationId="{A326B4FA-BC69-D3B2-E160-D326DCEE116B}"/>
          </ac:spMkLst>
        </pc:spChg>
        <pc:spChg chg="mod topLvl">
          <ac:chgData name="Ng Wei Shean" userId="93022767-5a68-4b75-904c-3c8cac5913d8" providerId="ADAL" clId="{DF2958FF-2EBA-4E5B-BE66-58AC4436ACC6}" dt="2025-01-20T06:17:35.273" v="385" actId="571"/>
          <ac:spMkLst>
            <pc:docMk/>
            <pc:sldMk cId="0" sldId="265"/>
            <ac:spMk id="5" creationId="{D29D94D8-E9BC-1AF3-77CD-7428F9EBD6F5}"/>
          </ac:spMkLst>
        </pc:spChg>
        <pc:spChg chg="mod topLvl">
          <ac:chgData name="Ng Wei Shean" userId="93022767-5a68-4b75-904c-3c8cac5913d8" providerId="ADAL" clId="{DF2958FF-2EBA-4E5B-BE66-58AC4436ACC6}" dt="2025-01-20T06:17:35.273" v="385" actId="571"/>
          <ac:spMkLst>
            <pc:docMk/>
            <pc:sldMk cId="0" sldId="265"/>
            <ac:spMk id="6" creationId="{A65A9B97-745B-9B9A-F443-62B4B28E7EF2}"/>
          </ac:spMkLst>
        </pc:spChg>
        <pc:spChg chg="mod topLvl">
          <ac:chgData name="Ng Wei Shean" userId="93022767-5a68-4b75-904c-3c8cac5913d8" providerId="ADAL" clId="{DF2958FF-2EBA-4E5B-BE66-58AC4436ACC6}" dt="2025-01-20T06:17:35.273" v="385" actId="571"/>
          <ac:spMkLst>
            <pc:docMk/>
            <pc:sldMk cId="0" sldId="265"/>
            <ac:spMk id="7" creationId="{DB16243D-4427-9E21-C983-22F0B3F826A4}"/>
          </ac:spMkLst>
        </pc:spChg>
        <pc:spChg chg="mod topLvl">
          <ac:chgData name="Ng Wei Shean" userId="93022767-5a68-4b75-904c-3c8cac5913d8" providerId="ADAL" clId="{DF2958FF-2EBA-4E5B-BE66-58AC4436ACC6}" dt="2025-01-20T06:17:35.273" v="385" actId="571"/>
          <ac:spMkLst>
            <pc:docMk/>
            <pc:sldMk cId="0" sldId="265"/>
            <ac:spMk id="8" creationId="{67B908E9-2147-2B19-27E5-281D6A443BED}"/>
          </ac:spMkLst>
        </pc:spChg>
        <pc:spChg chg="mod topLvl">
          <ac:chgData name="Ng Wei Shean" userId="93022767-5a68-4b75-904c-3c8cac5913d8" providerId="ADAL" clId="{DF2958FF-2EBA-4E5B-BE66-58AC4436ACC6}" dt="2025-01-20T07:38:01.964" v="568" actId="255"/>
          <ac:spMkLst>
            <pc:docMk/>
            <pc:sldMk cId="0" sldId="265"/>
            <ac:spMk id="9" creationId="{D7673C37-4E05-98A9-F28A-6259C51F4E63}"/>
          </ac:spMkLst>
        </pc:spChg>
        <pc:spChg chg="mod topLvl">
          <ac:chgData name="Ng Wei Shean" userId="93022767-5a68-4b75-904c-3c8cac5913d8" providerId="ADAL" clId="{DF2958FF-2EBA-4E5B-BE66-58AC4436ACC6}" dt="2025-01-20T06:17:35.273" v="385" actId="571"/>
          <ac:spMkLst>
            <pc:docMk/>
            <pc:sldMk cId="0" sldId="265"/>
            <ac:spMk id="10" creationId="{69A6E9C8-AF26-0F8C-44DB-8FAF0A39F5B4}"/>
          </ac:spMkLst>
        </pc:spChg>
        <pc:spChg chg="mod topLvl">
          <ac:chgData name="Ng Wei Shean" userId="93022767-5a68-4b75-904c-3c8cac5913d8" providerId="ADAL" clId="{DF2958FF-2EBA-4E5B-BE66-58AC4436ACC6}" dt="2025-01-20T07:40:57.765" v="570" actId="2711"/>
          <ac:spMkLst>
            <pc:docMk/>
            <pc:sldMk cId="0" sldId="265"/>
            <ac:spMk id="11" creationId="{77E3C313-733E-0C50-3A3F-5AF38F2F64CB}"/>
          </ac:spMkLst>
        </pc:spChg>
        <pc:spChg chg="mod topLvl">
          <ac:chgData name="Ng Wei Shean" userId="93022767-5a68-4b75-904c-3c8cac5913d8" providerId="ADAL" clId="{DF2958FF-2EBA-4E5B-BE66-58AC4436ACC6}" dt="2025-01-20T06:17:35.273" v="385" actId="571"/>
          <ac:spMkLst>
            <pc:docMk/>
            <pc:sldMk cId="0" sldId="265"/>
            <ac:spMk id="12" creationId="{B296E5A6-A76F-3387-8671-B5361B9C6A94}"/>
          </ac:spMkLst>
        </pc:spChg>
        <pc:spChg chg="mod topLvl">
          <ac:chgData name="Ng Wei Shean" userId="93022767-5a68-4b75-904c-3c8cac5913d8" providerId="ADAL" clId="{DF2958FF-2EBA-4E5B-BE66-58AC4436ACC6}" dt="2025-01-20T06:17:35.273" v="385" actId="571"/>
          <ac:spMkLst>
            <pc:docMk/>
            <pc:sldMk cId="0" sldId="265"/>
            <ac:spMk id="13" creationId="{283F2E83-C8C2-CAC1-FF5F-C22FE3273EEC}"/>
          </ac:spMkLst>
        </pc:spChg>
        <pc:spChg chg="add mod">
          <ac:chgData name="Ng Wei Shean" userId="93022767-5a68-4b75-904c-3c8cac5913d8" providerId="ADAL" clId="{DF2958FF-2EBA-4E5B-BE66-58AC4436ACC6}" dt="2025-01-20T06:17:47.094" v="386" actId="948"/>
          <ac:spMkLst>
            <pc:docMk/>
            <pc:sldMk cId="0" sldId="265"/>
            <ac:spMk id="15" creationId="{2B368DB2-16B6-6F62-7A24-721D91D0A98C}"/>
          </ac:spMkLst>
        </pc:spChg>
        <pc:spChg chg="mod">
          <ac:chgData name="Ng Wei Shean" userId="93022767-5a68-4b75-904c-3c8cac5913d8" providerId="ADAL" clId="{DF2958FF-2EBA-4E5B-BE66-58AC4436ACC6}" dt="2025-01-20T08:15:14.835" v="594"/>
          <ac:spMkLst>
            <pc:docMk/>
            <pc:sldMk cId="0" sldId="265"/>
            <ac:spMk id="16" creationId="{DEC426A9-974A-8DE4-8EE1-DDFE4C588051}"/>
          </ac:spMkLst>
        </pc:spChg>
        <pc:spChg chg="mod">
          <ac:chgData name="Ng Wei Shean" userId="93022767-5a68-4b75-904c-3c8cac5913d8" providerId="ADAL" clId="{DF2958FF-2EBA-4E5B-BE66-58AC4436ACC6}" dt="2025-01-20T08:15:14.835" v="594"/>
          <ac:spMkLst>
            <pc:docMk/>
            <pc:sldMk cId="0" sldId="265"/>
            <ac:spMk id="17" creationId="{5DF33889-40F7-3BF6-58F7-8760CC6F26BD}"/>
          </ac:spMkLst>
        </pc:spChg>
        <pc:spChg chg="mod">
          <ac:chgData name="Ng Wei Shean" userId="93022767-5a68-4b75-904c-3c8cac5913d8" providerId="ADAL" clId="{DF2958FF-2EBA-4E5B-BE66-58AC4436ACC6}" dt="2025-01-20T08:15:14.835" v="594"/>
          <ac:spMkLst>
            <pc:docMk/>
            <pc:sldMk cId="0" sldId="265"/>
            <ac:spMk id="18" creationId="{3622C2F8-0100-3E5E-CA72-6CCA5CDBBEDB}"/>
          </ac:spMkLst>
        </pc:spChg>
        <pc:spChg chg="mod">
          <ac:chgData name="Ng Wei Shean" userId="93022767-5a68-4b75-904c-3c8cac5913d8" providerId="ADAL" clId="{DF2958FF-2EBA-4E5B-BE66-58AC4436ACC6}" dt="2025-01-20T08:15:14.835" v="594"/>
          <ac:spMkLst>
            <pc:docMk/>
            <pc:sldMk cId="0" sldId="265"/>
            <ac:spMk id="19" creationId="{4C72ABB2-130F-3815-D19F-1979E0AB11A8}"/>
          </ac:spMkLst>
        </pc:spChg>
        <pc:spChg chg="mod">
          <ac:chgData name="Ng Wei Shean" userId="93022767-5a68-4b75-904c-3c8cac5913d8" providerId="ADAL" clId="{DF2958FF-2EBA-4E5B-BE66-58AC4436ACC6}" dt="2025-01-20T08:15:14.835" v="594"/>
          <ac:spMkLst>
            <pc:docMk/>
            <pc:sldMk cId="0" sldId="265"/>
            <ac:spMk id="20" creationId="{0689F619-035F-DEA7-3CE4-5D41723C6F6C}"/>
          </ac:spMkLst>
        </pc:spChg>
        <pc:spChg chg="mod">
          <ac:chgData name="Ng Wei Shean" userId="93022767-5a68-4b75-904c-3c8cac5913d8" providerId="ADAL" clId="{DF2958FF-2EBA-4E5B-BE66-58AC4436ACC6}" dt="2025-01-20T08:15:14.835" v="594"/>
          <ac:spMkLst>
            <pc:docMk/>
            <pc:sldMk cId="0" sldId="265"/>
            <ac:spMk id="21" creationId="{15FA810A-BADA-39FF-472E-B6F86F5BE7CD}"/>
          </ac:spMkLst>
        </pc:spChg>
        <pc:spChg chg="mod">
          <ac:chgData name="Ng Wei Shean" userId="93022767-5a68-4b75-904c-3c8cac5913d8" providerId="ADAL" clId="{DF2958FF-2EBA-4E5B-BE66-58AC4436ACC6}" dt="2025-01-20T08:15:14.835" v="594"/>
          <ac:spMkLst>
            <pc:docMk/>
            <pc:sldMk cId="0" sldId="265"/>
            <ac:spMk id="22" creationId="{6260678C-598E-0797-5ACA-7DD4038ECEA0}"/>
          </ac:spMkLst>
        </pc:spChg>
        <pc:spChg chg="mod">
          <ac:chgData name="Ng Wei Shean" userId="93022767-5a68-4b75-904c-3c8cac5913d8" providerId="ADAL" clId="{DF2958FF-2EBA-4E5B-BE66-58AC4436ACC6}" dt="2025-01-20T08:15:14.835" v="594"/>
          <ac:spMkLst>
            <pc:docMk/>
            <pc:sldMk cId="0" sldId="265"/>
            <ac:spMk id="23" creationId="{D840A275-5B33-C889-C657-18EB3EE1B1D4}"/>
          </ac:spMkLst>
        </pc:spChg>
        <pc:spChg chg="mod">
          <ac:chgData name="Ng Wei Shean" userId="93022767-5a68-4b75-904c-3c8cac5913d8" providerId="ADAL" clId="{DF2958FF-2EBA-4E5B-BE66-58AC4436ACC6}" dt="2025-01-20T08:15:14.835" v="594"/>
          <ac:spMkLst>
            <pc:docMk/>
            <pc:sldMk cId="0" sldId="265"/>
            <ac:spMk id="24" creationId="{009EF680-437D-3AF4-947B-F16C8335746F}"/>
          </ac:spMkLst>
        </pc:spChg>
        <pc:spChg chg="mod">
          <ac:chgData name="Ng Wei Shean" userId="93022767-5a68-4b75-904c-3c8cac5913d8" providerId="ADAL" clId="{DF2958FF-2EBA-4E5B-BE66-58AC4436ACC6}" dt="2025-01-20T08:15:14.835" v="594"/>
          <ac:spMkLst>
            <pc:docMk/>
            <pc:sldMk cId="0" sldId="265"/>
            <ac:spMk id="25" creationId="{C2FC5C7E-134D-7AE4-453B-515F0B8EC61F}"/>
          </ac:spMkLst>
        </pc:spChg>
        <pc:spChg chg="mod">
          <ac:chgData name="Ng Wei Shean" userId="93022767-5a68-4b75-904c-3c8cac5913d8" providerId="ADAL" clId="{DF2958FF-2EBA-4E5B-BE66-58AC4436ACC6}" dt="2025-01-20T08:15:14.835" v="594"/>
          <ac:spMkLst>
            <pc:docMk/>
            <pc:sldMk cId="0" sldId="265"/>
            <ac:spMk id="26" creationId="{21CEC6C1-7022-CBBD-0A01-21C91796079B}"/>
          </ac:spMkLst>
        </pc:spChg>
        <pc:spChg chg="mod">
          <ac:chgData name="Ng Wei Shean" userId="93022767-5a68-4b75-904c-3c8cac5913d8" providerId="ADAL" clId="{DF2958FF-2EBA-4E5B-BE66-58AC4436ACC6}" dt="2025-01-20T08:15:14.835" v="594"/>
          <ac:spMkLst>
            <pc:docMk/>
            <pc:sldMk cId="0" sldId="265"/>
            <ac:spMk id="27" creationId="{66788C98-8E28-F737-E223-E4CB7C1D5ECC}"/>
          </ac:spMkLst>
        </pc:spChg>
        <pc:spChg chg="del mod">
          <ac:chgData name="Ng Wei Shean" userId="93022767-5a68-4b75-904c-3c8cac5913d8" providerId="ADAL" clId="{DF2958FF-2EBA-4E5B-BE66-58AC4436ACC6}" dt="2025-01-20T05:47:08.857" v="155" actId="21"/>
          <ac:spMkLst>
            <pc:docMk/>
            <pc:sldMk cId="0" sldId="265"/>
            <ac:spMk id="181" creationId="{00000000-0000-0000-0000-000000000000}"/>
          </ac:spMkLst>
        </pc:spChg>
        <pc:spChg chg="del mod">
          <ac:chgData name="Ng Wei Shean" userId="93022767-5a68-4b75-904c-3c8cac5913d8" providerId="ADAL" clId="{DF2958FF-2EBA-4E5B-BE66-58AC4436ACC6}" dt="2025-01-20T05:47:08.857" v="155" actId="21"/>
          <ac:spMkLst>
            <pc:docMk/>
            <pc:sldMk cId="0" sldId="265"/>
            <ac:spMk id="182" creationId="{00000000-0000-0000-0000-000000000000}"/>
          </ac:spMkLst>
        </pc:spChg>
        <pc:spChg chg="del mod">
          <ac:chgData name="Ng Wei Shean" userId="93022767-5a68-4b75-904c-3c8cac5913d8" providerId="ADAL" clId="{DF2958FF-2EBA-4E5B-BE66-58AC4436ACC6}" dt="2025-01-20T05:47:08.857" v="155" actId="21"/>
          <ac:spMkLst>
            <pc:docMk/>
            <pc:sldMk cId="0" sldId="265"/>
            <ac:spMk id="183" creationId="{00000000-0000-0000-0000-000000000000}"/>
          </ac:spMkLst>
        </pc:spChg>
        <pc:spChg chg="del mod">
          <ac:chgData name="Ng Wei Shean" userId="93022767-5a68-4b75-904c-3c8cac5913d8" providerId="ADAL" clId="{DF2958FF-2EBA-4E5B-BE66-58AC4436ACC6}" dt="2025-01-20T05:47:08.857" v="155" actId="21"/>
          <ac:spMkLst>
            <pc:docMk/>
            <pc:sldMk cId="0" sldId="265"/>
            <ac:spMk id="184" creationId="{00000000-0000-0000-0000-000000000000}"/>
          </ac:spMkLst>
        </pc:spChg>
        <pc:spChg chg="del mod topLvl">
          <ac:chgData name="Ng Wei Shean" userId="93022767-5a68-4b75-904c-3c8cac5913d8" providerId="ADAL" clId="{DF2958FF-2EBA-4E5B-BE66-58AC4436ACC6}" dt="2025-01-20T05:47:08.857" v="155" actId="21"/>
          <ac:spMkLst>
            <pc:docMk/>
            <pc:sldMk cId="0" sldId="265"/>
            <ac:spMk id="186" creationId="{00000000-0000-0000-0000-000000000000}"/>
          </ac:spMkLst>
        </pc:spChg>
        <pc:spChg chg="del mod">
          <ac:chgData name="Ng Wei Shean" userId="93022767-5a68-4b75-904c-3c8cac5913d8" providerId="ADAL" clId="{DF2958FF-2EBA-4E5B-BE66-58AC4436ACC6}" dt="2025-01-20T05:47:08.857" v="155" actId="21"/>
          <ac:spMkLst>
            <pc:docMk/>
            <pc:sldMk cId="0" sldId="265"/>
            <ac:spMk id="187" creationId="{00000000-0000-0000-0000-000000000000}"/>
          </ac:spMkLst>
        </pc:spChg>
        <pc:spChg chg="del mod">
          <ac:chgData name="Ng Wei Shean" userId="93022767-5a68-4b75-904c-3c8cac5913d8" providerId="ADAL" clId="{DF2958FF-2EBA-4E5B-BE66-58AC4436ACC6}" dt="2025-01-20T05:47:08.857" v="155" actId="21"/>
          <ac:spMkLst>
            <pc:docMk/>
            <pc:sldMk cId="0" sldId="265"/>
            <ac:spMk id="188" creationId="{00000000-0000-0000-0000-000000000000}"/>
          </ac:spMkLst>
        </pc:spChg>
        <pc:spChg chg="del mod">
          <ac:chgData name="Ng Wei Shean" userId="93022767-5a68-4b75-904c-3c8cac5913d8" providerId="ADAL" clId="{DF2958FF-2EBA-4E5B-BE66-58AC4436ACC6}" dt="2025-01-20T05:47:08.857" v="155" actId="21"/>
          <ac:spMkLst>
            <pc:docMk/>
            <pc:sldMk cId="0" sldId="265"/>
            <ac:spMk id="189" creationId="{00000000-0000-0000-0000-000000000000}"/>
          </ac:spMkLst>
        </pc:spChg>
        <pc:spChg chg="del mod topLvl">
          <ac:chgData name="Ng Wei Shean" userId="93022767-5a68-4b75-904c-3c8cac5913d8" providerId="ADAL" clId="{DF2958FF-2EBA-4E5B-BE66-58AC4436ACC6}" dt="2025-01-20T05:47:08.857" v="155" actId="21"/>
          <ac:spMkLst>
            <pc:docMk/>
            <pc:sldMk cId="0" sldId="265"/>
            <ac:spMk id="190" creationId="{00000000-0000-0000-0000-000000000000}"/>
          </ac:spMkLst>
        </pc:spChg>
        <pc:grpChg chg="add mod">
          <ac:chgData name="Ng Wei Shean" userId="93022767-5a68-4b75-904c-3c8cac5913d8" providerId="ADAL" clId="{DF2958FF-2EBA-4E5B-BE66-58AC4436ACC6}" dt="2025-01-20T08:15:14.835" v="594"/>
          <ac:grpSpMkLst>
            <pc:docMk/>
            <pc:sldMk cId="0" sldId="265"/>
            <ac:grpSpMk id="4" creationId="{6956EE1C-A812-5A40-14B6-CE714B87F247}"/>
          </ac:grpSpMkLst>
        </pc:grpChg>
        <pc:grpChg chg="add del mod">
          <ac:chgData name="Ng Wei Shean" userId="93022767-5a68-4b75-904c-3c8cac5913d8" providerId="ADAL" clId="{DF2958FF-2EBA-4E5B-BE66-58AC4436ACC6}" dt="2025-01-20T05:54:29.508" v="157" actId="165"/>
          <ac:grpSpMkLst>
            <pc:docMk/>
            <pc:sldMk cId="0" sldId="265"/>
            <ac:grpSpMk id="4" creationId="{BC45504C-72E0-04EC-0783-842EAC61081F}"/>
          </ac:grpSpMkLst>
        </pc:grpChg>
        <pc:grpChg chg="add del mod">
          <ac:chgData name="Ng Wei Shean" userId="93022767-5a68-4b75-904c-3c8cac5913d8" providerId="ADAL" clId="{DF2958FF-2EBA-4E5B-BE66-58AC4436ACC6}" dt="2025-01-20T08:15:14.194" v="593" actId="478"/>
          <ac:grpSpMkLst>
            <pc:docMk/>
            <pc:sldMk cId="0" sldId="265"/>
            <ac:grpSpMk id="14" creationId="{CE990E05-2F4E-3B13-8743-1926786A8B49}"/>
          </ac:grpSpMkLst>
        </pc:grpChg>
        <pc:grpChg chg="add del mod">
          <ac:chgData name="Ng Wei Shean" userId="93022767-5a68-4b75-904c-3c8cac5913d8" providerId="ADAL" clId="{DF2958FF-2EBA-4E5B-BE66-58AC4436ACC6}" dt="2025-01-20T05:47:08.857" v="155" actId="21"/>
          <ac:grpSpMkLst>
            <pc:docMk/>
            <pc:sldMk cId="0" sldId="265"/>
            <ac:grpSpMk id="180" creationId="{00000000-0000-0000-0000-000000000000}"/>
          </ac:grpSpMkLst>
        </pc:grpChg>
      </pc:sldChg>
      <pc:sldChg chg="modSp mod">
        <pc:chgData name="Ng Wei Shean" userId="93022767-5a68-4b75-904c-3c8cac5913d8" providerId="ADAL" clId="{DF2958FF-2EBA-4E5B-BE66-58AC4436ACC6}" dt="2025-01-20T07:40:19.452" v="569" actId="6549"/>
        <pc:sldMkLst>
          <pc:docMk/>
          <pc:sldMk cId="0" sldId="266"/>
        </pc:sldMkLst>
        <pc:graphicFrameChg chg="mod modGraphic">
          <ac:chgData name="Ng Wei Shean" userId="93022767-5a68-4b75-904c-3c8cac5913d8" providerId="ADAL" clId="{DF2958FF-2EBA-4E5B-BE66-58AC4436ACC6}" dt="2025-01-20T07:40:19.452" v="569" actId="6549"/>
          <ac:graphicFrameMkLst>
            <pc:docMk/>
            <pc:sldMk cId="0" sldId="266"/>
            <ac:graphicFrameMk id="201" creationId="{00000000-0000-0000-0000-000000000000}"/>
          </ac:graphicFrameMkLst>
        </pc:graphicFrameChg>
      </pc:sldChg>
      <pc:sldChg chg="addSp delSp modSp mod">
        <pc:chgData name="Ng Wei Shean" userId="93022767-5a68-4b75-904c-3c8cac5913d8" providerId="ADAL" clId="{DF2958FF-2EBA-4E5B-BE66-58AC4436ACC6}" dt="2025-01-20T08:13:25.830" v="592" actId="1035"/>
        <pc:sldMkLst>
          <pc:docMk/>
          <pc:sldMk cId="0" sldId="267"/>
        </pc:sldMkLst>
        <pc:spChg chg="ord">
          <ac:chgData name="Ng Wei Shean" userId="93022767-5a68-4b75-904c-3c8cac5913d8" providerId="ADAL" clId="{DF2958FF-2EBA-4E5B-BE66-58AC4436ACC6}" dt="2025-01-20T08:13:19.415" v="576" actId="166"/>
          <ac:spMkLst>
            <pc:docMk/>
            <pc:sldMk cId="0" sldId="267"/>
            <ac:spMk id="2" creationId="{F3D7582B-2802-204E-5A27-6FF47330B03D}"/>
          </ac:spMkLst>
        </pc:spChg>
        <pc:spChg chg="add del mod">
          <ac:chgData name="Ng Wei Shean" userId="93022767-5a68-4b75-904c-3c8cac5913d8" providerId="ADAL" clId="{DF2958FF-2EBA-4E5B-BE66-58AC4436ACC6}" dt="2025-01-20T08:13:11.954" v="574" actId="478"/>
          <ac:spMkLst>
            <pc:docMk/>
            <pc:sldMk cId="0" sldId="267"/>
            <ac:spMk id="3" creationId="{60843233-09BD-A1A1-4B95-F65B746BCF0B}"/>
          </ac:spMkLst>
        </pc:spChg>
        <pc:spChg chg="mod">
          <ac:chgData name="Ng Wei Shean" userId="93022767-5a68-4b75-904c-3c8cac5913d8" providerId="ADAL" clId="{DF2958FF-2EBA-4E5B-BE66-58AC4436ACC6}" dt="2025-01-20T08:13:12.608" v="575"/>
          <ac:spMkLst>
            <pc:docMk/>
            <pc:sldMk cId="0" sldId="267"/>
            <ac:spMk id="5" creationId="{C2EE32E5-9203-827B-1307-19FF12FB0419}"/>
          </ac:spMkLst>
        </pc:spChg>
        <pc:spChg chg="mod">
          <ac:chgData name="Ng Wei Shean" userId="93022767-5a68-4b75-904c-3c8cac5913d8" providerId="ADAL" clId="{DF2958FF-2EBA-4E5B-BE66-58AC4436ACC6}" dt="2025-01-20T08:13:12.608" v="575"/>
          <ac:spMkLst>
            <pc:docMk/>
            <pc:sldMk cId="0" sldId="267"/>
            <ac:spMk id="6" creationId="{576B983E-7FB9-A2B7-9D0A-C90712D858B2}"/>
          </ac:spMkLst>
        </pc:spChg>
        <pc:spChg chg="del mod">
          <ac:chgData name="Ng Wei Shean" userId="93022767-5a68-4b75-904c-3c8cac5913d8" providerId="ADAL" clId="{DF2958FF-2EBA-4E5B-BE66-58AC4436ACC6}" dt="2025-01-20T08:12:51.560" v="572" actId="478"/>
          <ac:spMkLst>
            <pc:docMk/>
            <pc:sldMk cId="0" sldId="267"/>
            <ac:spMk id="212" creationId="{00000000-0000-0000-0000-000000000000}"/>
          </ac:spMkLst>
        </pc:spChg>
        <pc:grpChg chg="add mod">
          <ac:chgData name="Ng Wei Shean" userId="93022767-5a68-4b75-904c-3c8cac5913d8" providerId="ADAL" clId="{DF2958FF-2EBA-4E5B-BE66-58AC4436ACC6}" dt="2025-01-20T08:13:25.830" v="592" actId="1035"/>
          <ac:grpSpMkLst>
            <pc:docMk/>
            <pc:sldMk cId="0" sldId="267"/>
            <ac:grpSpMk id="4" creationId="{D719EB84-C167-986A-6760-3E3BF6B20D2C}"/>
          </ac:grpSpMkLst>
        </pc:grpChg>
      </pc:sldChg>
      <pc:sldChg chg="modSp mod">
        <pc:chgData name="Ng Wei Shean" userId="93022767-5a68-4b75-904c-3c8cac5913d8" providerId="ADAL" clId="{DF2958FF-2EBA-4E5B-BE66-58AC4436ACC6}" dt="2025-01-20T07:06:49.219" v="525" actId="14100"/>
        <pc:sldMkLst>
          <pc:docMk/>
          <pc:sldMk cId="0" sldId="268"/>
        </pc:sldMkLst>
        <pc:spChg chg="mod">
          <ac:chgData name="Ng Wei Shean" userId="93022767-5a68-4b75-904c-3c8cac5913d8" providerId="ADAL" clId="{DF2958FF-2EBA-4E5B-BE66-58AC4436ACC6}" dt="2025-01-20T07:06:23.724" v="519" actId="14100"/>
          <ac:spMkLst>
            <pc:docMk/>
            <pc:sldMk cId="0" sldId="268"/>
            <ac:spMk id="223" creationId="{00000000-0000-0000-0000-000000000000}"/>
          </ac:spMkLst>
        </pc:spChg>
        <pc:spChg chg="mod">
          <ac:chgData name="Ng Wei Shean" userId="93022767-5a68-4b75-904c-3c8cac5913d8" providerId="ADAL" clId="{DF2958FF-2EBA-4E5B-BE66-58AC4436ACC6}" dt="2025-01-20T07:06:49.219" v="525" actId="14100"/>
          <ac:spMkLst>
            <pc:docMk/>
            <pc:sldMk cId="0" sldId="268"/>
            <ac:spMk id="224" creationId="{00000000-0000-0000-0000-000000000000}"/>
          </ac:spMkLst>
        </pc:spChg>
        <pc:graphicFrameChg chg="mod modGraphic">
          <ac:chgData name="Ng Wei Shean" userId="93022767-5a68-4b75-904c-3c8cac5913d8" providerId="ADAL" clId="{DF2958FF-2EBA-4E5B-BE66-58AC4436ACC6}" dt="2025-01-20T07:06:33.584" v="522" actId="1076"/>
          <ac:graphicFrameMkLst>
            <pc:docMk/>
            <pc:sldMk cId="0" sldId="268"/>
            <ac:graphicFrameMk id="225" creationId="{00000000-0000-0000-0000-000000000000}"/>
          </ac:graphicFrameMkLst>
        </pc:graphicFrameChg>
      </pc:sldChg>
      <pc:sldChg chg="modSp mod">
        <pc:chgData name="Ng Wei Shean" userId="93022767-5a68-4b75-904c-3c8cac5913d8" providerId="ADAL" clId="{DF2958FF-2EBA-4E5B-BE66-58AC4436ACC6}" dt="2025-01-20T08:15:55.713" v="595" actId="1076"/>
        <pc:sldMkLst>
          <pc:docMk/>
          <pc:sldMk cId="0" sldId="269"/>
        </pc:sldMkLst>
        <pc:grpChg chg="mod">
          <ac:chgData name="Ng Wei Shean" userId="93022767-5a68-4b75-904c-3c8cac5913d8" providerId="ADAL" clId="{DF2958FF-2EBA-4E5B-BE66-58AC4436ACC6}" dt="2025-01-20T08:15:55.713" v="595" actId="1076"/>
          <ac:grpSpMkLst>
            <pc:docMk/>
            <pc:sldMk cId="0" sldId="269"/>
            <ac:grpSpMk id="237" creationId="{00000000-0000-0000-0000-000000000000}"/>
          </ac:grpSpMkLst>
        </pc:grpChg>
      </pc:sldChg>
      <pc:sldChg chg="addSp delSp modSp mod">
        <pc:chgData name="Ng Wei Shean" userId="93022767-5a68-4b75-904c-3c8cac5913d8" providerId="ADAL" clId="{DF2958FF-2EBA-4E5B-BE66-58AC4436ACC6}" dt="2025-01-20T07:14:34.185" v="566" actId="1036"/>
        <pc:sldMkLst>
          <pc:docMk/>
          <pc:sldMk cId="0" sldId="271"/>
        </pc:sldMkLst>
        <pc:spChg chg="mod">
          <ac:chgData name="Ng Wei Shean" userId="93022767-5a68-4b75-904c-3c8cac5913d8" providerId="ADAL" clId="{DF2958FF-2EBA-4E5B-BE66-58AC4436ACC6}" dt="2025-01-20T07:14:24.711" v="561" actId="1036"/>
          <ac:spMkLst>
            <pc:docMk/>
            <pc:sldMk cId="0" sldId="271"/>
            <ac:spMk id="261" creationId="{00000000-0000-0000-0000-000000000000}"/>
          </ac:spMkLst>
        </pc:spChg>
        <pc:grpChg chg="mod ord">
          <ac:chgData name="Ng Wei Shean" userId="93022767-5a68-4b75-904c-3c8cac5913d8" providerId="ADAL" clId="{DF2958FF-2EBA-4E5B-BE66-58AC4436ACC6}" dt="2025-01-20T07:14:34.185" v="566" actId="1036"/>
          <ac:grpSpMkLst>
            <pc:docMk/>
            <pc:sldMk cId="0" sldId="271"/>
            <ac:grpSpMk id="263" creationId="{00000000-0000-0000-0000-000000000000}"/>
          </ac:grpSpMkLst>
        </pc:grpChg>
        <pc:picChg chg="add mod">
          <ac:chgData name="Ng Wei Shean" userId="93022767-5a68-4b75-904c-3c8cac5913d8" providerId="ADAL" clId="{DF2958FF-2EBA-4E5B-BE66-58AC4436ACC6}" dt="2025-01-20T07:13:00.338" v="528" actId="1076"/>
          <ac:picMkLst>
            <pc:docMk/>
            <pc:sldMk cId="0" sldId="271"/>
            <ac:picMk id="3" creationId="{23AAA13D-D06F-243F-0755-945FA137AA92}"/>
          </ac:picMkLst>
        </pc:picChg>
        <pc:picChg chg="del">
          <ac:chgData name="Ng Wei Shean" userId="93022767-5a68-4b75-904c-3c8cac5913d8" providerId="ADAL" clId="{DF2958FF-2EBA-4E5B-BE66-58AC4436ACC6}" dt="2025-01-20T07:12:52.858" v="526" actId="478"/>
          <ac:picMkLst>
            <pc:docMk/>
            <pc:sldMk cId="0" sldId="271"/>
            <ac:picMk id="11" creationId="{322E3EEA-6124-BE4B-E200-E500505D8B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MY"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800" b="1" i="0" u="none" strike="noStrike">
              <a:latin typeface="Tahoma"/>
              <a:ea typeface="Tahoma"/>
              <a:cs typeface="Tahoma"/>
              <a:sym typeface="Tahoma"/>
            </a:endParaRPr>
          </a:p>
          <a:p>
            <a:pPr marL="457200" lvl="0" indent="-228600" algn="l" rtl="0">
              <a:lnSpc>
                <a:spcPct val="100000"/>
              </a:lnSpc>
              <a:spcBef>
                <a:spcPts val="0"/>
              </a:spcBef>
              <a:spcAft>
                <a:spcPts val="0"/>
              </a:spcAft>
              <a:buSzPts val="1400"/>
              <a:buNone/>
            </a:pPr>
            <a:r>
              <a:rPr lang="en-MY" sz="1800" b="0" i="0" u="none" strike="noStrike">
                <a:latin typeface="Times New Roman"/>
                <a:ea typeface="Times New Roman"/>
                <a:cs typeface="Times New Roman"/>
                <a:sym typeface="Times New Roman"/>
              </a:rPr>
              <a:t>.</a:t>
            </a:r>
            <a:endParaRPr sz="1800" b="0" i="0" u="none" strike="noStrike">
              <a:latin typeface="Tahoma"/>
              <a:ea typeface="Tahoma"/>
              <a:cs typeface="Tahoma"/>
              <a:sym typeface="Tahoma"/>
            </a:endParaRPr>
          </a:p>
          <a:p>
            <a:pPr marL="457200" lvl="0" indent="-228600" algn="l" rtl="0">
              <a:lnSpc>
                <a:spcPct val="100000"/>
              </a:lnSpc>
              <a:spcBef>
                <a:spcPts val="0"/>
              </a:spcBef>
              <a:spcAft>
                <a:spcPts val="0"/>
              </a:spcAft>
              <a:buSzPts val="1400"/>
              <a:buNone/>
            </a:pPr>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MY" sz="1400" b="0" i="0" u="none" strike="noStrike" cap="none">
                <a:solidFill>
                  <a:schemeClr val="dk1"/>
                </a:solidFill>
                <a:latin typeface="Calibri"/>
                <a:ea typeface="Calibri"/>
                <a:cs typeface="Calibri"/>
                <a:sym typeface="Calibri"/>
              </a:rPr>
              <a:t>4</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 Content_2 column">
  <p:cSld name="01 Content_2 column">
    <p:spTree>
      <p:nvGrpSpPr>
        <p:cNvPr id="1" name="Shape 34"/>
        <p:cNvGrpSpPr/>
        <p:nvPr/>
      </p:nvGrpSpPr>
      <p:grpSpPr>
        <a:xfrm>
          <a:off x="0" y="0"/>
          <a:ext cx="0" cy="0"/>
          <a:chOff x="0" y="0"/>
          <a:chExt cx="0" cy="0"/>
        </a:xfrm>
      </p:grpSpPr>
      <p:sp>
        <p:nvSpPr>
          <p:cNvPr id="35" name="Google Shape;35;p27"/>
          <p:cNvSpPr>
            <a:spLocks noGrp="1"/>
          </p:cNvSpPr>
          <p:nvPr>
            <p:ph type="pic" idx="2"/>
          </p:nvPr>
        </p:nvSpPr>
        <p:spPr>
          <a:xfrm>
            <a:off x="6836125" y="0"/>
            <a:ext cx="5355875" cy="6858000"/>
          </a:xfrm>
          <a:prstGeom prst="rect">
            <a:avLst/>
          </a:prstGeom>
          <a:noFill/>
          <a:ln>
            <a:noFill/>
          </a:ln>
        </p:spPr>
      </p:sp>
      <p:sp>
        <p:nvSpPr>
          <p:cNvPr id="36" name="Google Shape;36;p27"/>
          <p:cNvSpPr txBox="1">
            <a:spLocks noGrp="1"/>
          </p:cNvSpPr>
          <p:nvPr>
            <p:ph type="body" idx="1"/>
          </p:nvPr>
        </p:nvSpPr>
        <p:spPr>
          <a:xfrm>
            <a:off x="4386558" y="2717803"/>
            <a:ext cx="2834640" cy="3368675"/>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SzPts val="2800"/>
              <a:buNone/>
              <a:defRPr sz="1400">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7" name="Google Shape;37;p27"/>
          <p:cNvSpPr txBox="1">
            <a:spLocks noGrp="1"/>
          </p:cNvSpPr>
          <p:nvPr>
            <p:ph type="body" idx="3"/>
          </p:nvPr>
        </p:nvSpPr>
        <p:spPr>
          <a:xfrm>
            <a:off x="647700" y="2717803"/>
            <a:ext cx="2834640" cy="3368675"/>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SzPts val="2800"/>
              <a:buNone/>
              <a:defRPr sz="1400">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8" name="Google Shape;38;p27"/>
          <p:cNvSpPr txBox="1">
            <a:spLocks noGrp="1"/>
          </p:cNvSpPr>
          <p:nvPr>
            <p:ph type="title"/>
          </p:nvPr>
        </p:nvSpPr>
        <p:spPr>
          <a:xfrm>
            <a:off x="633186" y="557439"/>
            <a:ext cx="6891564" cy="830997"/>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SzPts val="4400"/>
              <a:buNone/>
              <a:defRPr sz="24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body" idx="4"/>
          </p:nvPr>
        </p:nvSpPr>
        <p:spPr>
          <a:xfrm>
            <a:off x="1906451" y="1981200"/>
            <a:ext cx="548640" cy="54864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2800"/>
              <a:buNone/>
              <a:defRPr sz="1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0" name="Google Shape;40;p27"/>
          <p:cNvSpPr txBox="1">
            <a:spLocks noGrp="1"/>
          </p:cNvSpPr>
          <p:nvPr>
            <p:ph type="body" idx="5"/>
          </p:nvPr>
        </p:nvSpPr>
        <p:spPr>
          <a:xfrm>
            <a:off x="5645309" y="1981200"/>
            <a:ext cx="548640" cy="54864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2800"/>
              <a:buNone/>
              <a:defRPr sz="1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1" name="Google Shape;4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pic>
        <p:nvPicPr>
          <p:cNvPr id="15" name="Google Shape;15;p23" descr="Logo, company name&#10;&#10;Description automatically generated"/>
          <p:cNvPicPr preferRelativeResize="0"/>
          <p:nvPr/>
        </p:nvPicPr>
        <p:blipFill rotWithShape="1">
          <a:blip r:embed="rId12">
            <a:alphaModFix/>
          </a:blip>
          <a:srcRect/>
          <a:stretch/>
        </p:blipFill>
        <p:spPr>
          <a:xfrm>
            <a:off x="24864" y="18473"/>
            <a:ext cx="2491378" cy="10621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vectorise.net/logo/wp-content/uploads/2011/07/Lembaga-Juruukur-Bahan-Malaysia.png" TargetMode="External"/><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picture containing tree, grass, outdoor, park&#10;&#10;Description automatically generated"/>
          <p:cNvPicPr preferRelativeResize="0"/>
          <p:nvPr/>
        </p:nvPicPr>
        <p:blipFill rotWithShape="1">
          <a:blip r:embed="rId3">
            <a:alphaModFix amt="45000"/>
          </a:blip>
          <a:srcRect t="6596"/>
          <a:stretch/>
        </p:blipFill>
        <p:spPr>
          <a:xfrm>
            <a:off x="268357" y="1268362"/>
            <a:ext cx="11688417" cy="5569974"/>
          </a:xfrm>
          <a:prstGeom prst="rect">
            <a:avLst/>
          </a:prstGeom>
          <a:noFill/>
          <a:ln>
            <a:noFill/>
          </a:ln>
        </p:spPr>
      </p:pic>
      <p:sp>
        <p:nvSpPr>
          <p:cNvPr id="85" name="Google Shape;85;p1"/>
          <p:cNvSpPr txBox="1">
            <a:spLocks noGrp="1"/>
          </p:cNvSpPr>
          <p:nvPr>
            <p:ph type="ctrTitle"/>
          </p:nvPr>
        </p:nvSpPr>
        <p:spPr>
          <a:xfrm>
            <a:off x="1524000" y="2067752"/>
            <a:ext cx="9144000" cy="184018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MY" sz="6600" b="1" dirty="0"/>
              <a:t>OBE briefing for students</a:t>
            </a:r>
            <a:endParaRPr sz="6600" b="1" dirty="0"/>
          </a:p>
        </p:txBody>
      </p:sp>
      <p:sp>
        <p:nvSpPr>
          <p:cNvPr id="86" name="Google Shape;86;p1"/>
          <p:cNvSpPr txBox="1">
            <a:spLocks noGrp="1"/>
          </p:cNvSpPr>
          <p:nvPr>
            <p:ph type="subTitle" idx="1"/>
          </p:nvPr>
        </p:nvSpPr>
        <p:spPr>
          <a:xfrm>
            <a:off x="1524000" y="3907941"/>
            <a:ext cx="9144000" cy="191417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MY" sz="2800" b="1" dirty="0"/>
              <a:t>How much can you learn about OBE?</a:t>
            </a:r>
            <a:endParaRPr dirty="0"/>
          </a:p>
          <a:p>
            <a:pPr marL="0" lvl="0" indent="0" algn="ctr" rtl="0">
              <a:lnSpc>
                <a:spcPct val="90000"/>
              </a:lnSpc>
              <a:spcBef>
                <a:spcPts val="0"/>
              </a:spcBef>
              <a:spcAft>
                <a:spcPts val="0"/>
              </a:spcAft>
              <a:buClr>
                <a:schemeClr val="dk1"/>
              </a:buClr>
              <a:buSzPts val="2400"/>
              <a:buNone/>
            </a:pPr>
            <a:endParaRPr sz="2800" b="1" dirty="0"/>
          </a:p>
          <a:p>
            <a:pPr marL="0" lvl="0" indent="0" algn="ctr" rtl="0">
              <a:lnSpc>
                <a:spcPct val="90000"/>
              </a:lnSpc>
              <a:spcBef>
                <a:spcPts val="0"/>
              </a:spcBef>
              <a:spcAft>
                <a:spcPts val="0"/>
              </a:spcAft>
              <a:buClr>
                <a:schemeClr val="dk1"/>
              </a:buClr>
              <a:buSzPts val="2400"/>
              <a:buNone/>
            </a:pPr>
            <a:endParaRPr sz="2800" b="1" dirty="0"/>
          </a:p>
          <a:p>
            <a:pPr marL="0" lvl="0" indent="0" algn="ctr" rtl="0">
              <a:lnSpc>
                <a:spcPct val="90000"/>
              </a:lnSpc>
              <a:spcBef>
                <a:spcPts val="0"/>
              </a:spcBef>
              <a:spcAft>
                <a:spcPts val="0"/>
              </a:spcAft>
              <a:buClr>
                <a:schemeClr val="dk1"/>
              </a:buClr>
              <a:buSzPts val="2400"/>
              <a:buNone/>
            </a:pPr>
            <a:r>
              <a:rPr lang="en-MY" b="1" dirty="0"/>
              <a:t>Prepared by: </a:t>
            </a:r>
            <a:endParaRPr dirty="0"/>
          </a:p>
          <a:p>
            <a:pPr marL="0" lvl="0" indent="0" algn="ctr" rtl="0">
              <a:lnSpc>
                <a:spcPct val="90000"/>
              </a:lnSpc>
              <a:spcBef>
                <a:spcPts val="0"/>
              </a:spcBef>
              <a:spcAft>
                <a:spcPts val="0"/>
              </a:spcAft>
              <a:buClr>
                <a:schemeClr val="dk1"/>
              </a:buClr>
              <a:buSzPts val="2400"/>
              <a:buNone/>
            </a:pPr>
            <a:r>
              <a:rPr lang="en-MY" dirty="0"/>
              <a:t>OBEC, LKC FES</a:t>
            </a:r>
            <a:endParaRPr dirty="0"/>
          </a:p>
        </p:txBody>
      </p:sp>
      <p:sp>
        <p:nvSpPr>
          <p:cNvPr id="87" name="Google Shape;87;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1161606" y="1108029"/>
            <a:ext cx="10515600" cy="1325563"/>
          </a:xfrm>
          <a:prstGeom prst="rect">
            <a:avLst/>
          </a:prstGeom>
          <a:noFill/>
          <a:ln>
            <a:noFill/>
          </a:ln>
        </p:spPr>
        <p:txBody>
          <a:bodyPr spcFirstLastPara="1" wrap="square" lIns="91425" tIns="45700" rIns="91425" bIns="45700" anchor="ctr" anchorCtr="0">
            <a:normAutofit fontScale="90000"/>
          </a:bodyPr>
          <a:lstStyle/>
          <a:p>
            <a:pPr marL="88900" lvl="0" indent="0" algn="l" rtl="0">
              <a:lnSpc>
                <a:spcPct val="90000"/>
              </a:lnSpc>
              <a:spcBef>
                <a:spcPts val="0"/>
              </a:spcBef>
              <a:spcAft>
                <a:spcPts val="0"/>
              </a:spcAft>
              <a:buSzPct val="62500"/>
              <a:buNone/>
            </a:pPr>
            <a:r>
              <a:rPr lang="en-MY" sz="3200" b="1" u="sng" dirty="0">
                <a:solidFill>
                  <a:srgbClr val="FF0000"/>
                </a:solidFill>
                <a:latin typeface="Calibri"/>
                <a:ea typeface="Calibri"/>
                <a:cs typeface="Calibri"/>
                <a:sym typeface="Calibri"/>
              </a:rPr>
              <a:t>P</a:t>
            </a:r>
            <a:r>
              <a:rPr lang="en-MY" sz="3200" b="1" dirty="0">
                <a:solidFill>
                  <a:srgbClr val="FF0000"/>
                </a:solidFill>
                <a:latin typeface="Calibri"/>
                <a:ea typeface="Calibri"/>
                <a:cs typeface="Calibri"/>
                <a:sym typeface="Calibri"/>
              </a:rPr>
              <a:t>rogramme </a:t>
            </a:r>
            <a:r>
              <a:rPr lang="en-MY" sz="3200" b="1" u="sng" dirty="0">
                <a:solidFill>
                  <a:srgbClr val="FF0000"/>
                </a:solidFill>
                <a:latin typeface="Calibri"/>
                <a:ea typeface="Calibri"/>
                <a:cs typeface="Calibri"/>
                <a:sym typeface="Calibri"/>
              </a:rPr>
              <a:t>O</a:t>
            </a:r>
            <a:r>
              <a:rPr lang="en-MY" sz="3200" b="1" dirty="0">
                <a:solidFill>
                  <a:srgbClr val="FF0000"/>
                </a:solidFill>
                <a:latin typeface="Calibri"/>
                <a:ea typeface="Calibri"/>
                <a:cs typeface="Calibri"/>
                <a:sym typeface="Calibri"/>
              </a:rPr>
              <a:t>utcomes (POs)</a:t>
            </a:r>
            <a:r>
              <a:rPr lang="en-MY" sz="3200" dirty="0">
                <a:latin typeface="Calibri"/>
                <a:ea typeface="Calibri"/>
                <a:cs typeface="Calibri"/>
                <a:sym typeface="Calibri"/>
              </a:rPr>
              <a:t> describe the </a:t>
            </a:r>
            <a:r>
              <a:rPr lang="en-MY" sz="3200" b="1" dirty="0">
                <a:solidFill>
                  <a:srgbClr val="0000FF"/>
                </a:solidFill>
                <a:latin typeface="Calibri"/>
                <a:ea typeface="Calibri"/>
                <a:cs typeface="Calibri"/>
                <a:sym typeface="Calibri"/>
              </a:rPr>
              <a:t>abilities or skills</a:t>
            </a:r>
            <a:r>
              <a:rPr lang="en-MY" sz="3200" b="1" dirty="0">
                <a:solidFill>
                  <a:srgbClr val="C00000"/>
                </a:solidFill>
                <a:latin typeface="Calibri"/>
                <a:ea typeface="Calibri"/>
                <a:cs typeface="Calibri"/>
                <a:sym typeface="Calibri"/>
              </a:rPr>
              <a:t> </a:t>
            </a:r>
            <a:r>
              <a:rPr lang="en-MY" sz="3200" dirty="0">
                <a:latin typeface="Calibri"/>
                <a:ea typeface="Calibri"/>
                <a:cs typeface="Calibri"/>
                <a:sym typeface="Calibri"/>
              </a:rPr>
              <a:t>(cognitive, psychomotor and affective) that students can demonstrate </a:t>
            </a:r>
            <a:r>
              <a:rPr lang="en-MY" sz="3200" b="1" dirty="0">
                <a:solidFill>
                  <a:srgbClr val="0000FF"/>
                </a:solidFill>
                <a:latin typeface="Calibri"/>
                <a:ea typeface="Calibri"/>
                <a:cs typeface="Calibri"/>
                <a:sym typeface="Calibri"/>
              </a:rPr>
              <a:t>at the time of graduation</a:t>
            </a:r>
            <a:r>
              <a:rPr lang="en-MY" sz="3200" dirty="0">
                <a:latin typeface="Calibri"/>
                <a:ea typeface="Calibri"/>
                <a:cs typeface="Calibri"/>
                <a:sym typeface="Calibri"/>
              </a:rPr>
              <a:t>.</a:t>
            </a:r>
            <a:endParaRPr dirty="0"/>
          </a:p>
        </p:txBody>
      </p:sp>
      <p:sp>
        <p:nvSpPr>
          <p:cNvPr id="193" name="Google Shape;19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10</a:t>
            </a:fld>
            <a:endParaRPr/>
          </a:p>
        </p:txBody>
      </p:sp>
      <p:grpSp>
        <p:nvGrpSpPr>
          <p:cNvPr id="4" name="Group 3">
            <a:extLst>
              <a:ext uri="{FF2B5EF4-FFF2-40B4-BE49-F238E27FC236}">
                <a16:creationId xmlns:a16="http://schemas.microsoft.com/office/drawing/2014/main" id="{6956EE1C-A812-5A40-14B6-CE714B87F247}"/>
              </a:ext>
            </a:extLst>
          </p:cNvPr>
          <p:cNvGrpSpPr/>
          <p:nvPr/>
        </p:nvGrpSpPr>
        <p:grpSpPr>
          <a:xfrm>
            <a:off x="1157668" y="2585949"/>
            <a:ext cx="9318924" cy="3453283"/>
            <a:chOff x="1271968" y="2585949"/>
            <a:chExt cx="9318924" cy="3453283"/>
          </a:xfrm>
        </p:grpSpPr>
        <p:sp>
          <p:nvSpPr>
            <p:cNvPr id="16" name="Google Shape;186;p10">
              <a:extLst>
                <a:ext uri="{FF2B5EF4-FFF2-40B4-BE49-F238E27FC236}">
                  <a16:creationId xmlns:a16="http://schemas.microsoft.com/office/drawing/2014/main" id="{DEC426A9-974A-8DE4-8EE1-DDFE4C588051}"/>
                </a:ext>
              </a:extLst>
            </p:cNvPr>
            <p:cNvSpPr/>
            <p:nvPr/>
          </p:nvSpPr>
          <p:spPr>
            <a:xfrm>
              <a:off x="7321942" y="399564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200" b="1" i="0" u="none" strike="noStrike" cap="none" dirty="0">
                  <a:solidFill>
                    <a:schemeClr val="dk1"/>
                  </a:solidFill>
                  <a:latin typeface="Arial"/>
                  <a:ea typeface="Arial"/>
                  <a:cs typeface="Arial"/>
                  <a:sym typeface="Arial"/>
                </a:rPr>
                <a:t>PO10</a:t>
              </a:r>
              <a:endParaRPr sz="1200" dirty="0"/>
            </a:p>
            <a:p>
              <a:pPr marL="0" marR="0" lvl="0" indent="0" algn="ctr" rtl="0">
                <a:lnSpc>
                  <a:spcPct val="100000"/>
                </a:lnSpc>
                <a:spcBef>
                  <a:spcPts val="0"/>
                </a:spcBef>
                <a:spcAft>
                  <a:spcPts val="600"/>
                </a:spcAft>
                <a:buNone/>
              </a:pPr>
              <a:r>
                <a:rPr lang="en-MY" sz="1200" b="0" i="0" u="none" strike="noStrike" dirty="0">
                  <a:solidFill>
                    <a:srgbClr val="000000"/>
                  </a:solidFill>
                  <a:effectLst/>
                  <a:latin typeface="Arial" panose="020B0604020202020204" pitchFamily="34" charset="0"/>
                </a:rPr>
                <a:t>Entrepreneurial skills</a:t>
              </a:r>
              <a:endParaRPr sz="1200" dirty="0"/>
            </a:p>
          </p:txBody>
        </p:sp>
        <p:sp>
          <p:nvSpPr>
            <p:cNvPr id="17" name="Google Shape;186;p10">
              <a:extLst>
                <a:ext uri="{FF2B5EF4-FFF2-40B4-BE49-F238E27FC236}">
                  <a16:creationId xmlns:a16="http://schemas.microsoft.com/office/drawing/2014/main" id="{5DF33889-40F7-3BF6-58F7-8760CC6F26BD}"/>
                </a:ext>
              </a:extLst>
            </p:cNvPr>
            <p:cNvSpPr/>
            <p:nvPr/>
          </p:nvSpPr>
          <p:spPr>
            <a:xfrm>
              <a:off x="8826892" y="329079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200" b="1" i="0" u="none" strike="noStrike" cap="none" dirty="0">
                  <a:solidFill>
                    <a:schemeClr val="dk1"/>
                  </a:solidFill>
                  <a:latin typeface="Arial"/>
                  <a:ea typeface="Arial"/>
                  <a:cs typeface="Arial"/>
                  <a:sym typeface="Arial"/>
                </a:rPr>
                <a:t>PO11</a:t>
              </a:r>
              <a:endParaRPr sz="1200" dirty="0"/>
            </a:p>
            <a:p>
              <a:pPr marL="0" marR="0" lvl="0" indent="0" algn="ctr" rtl="0">
                <a:lnSpc>
                  <a:spcPct val="100000"/>
                </a:lnSpc>
                <a:spcBef>
                  <a:spcPts val="0"/>
                </a:spcBef>
                <a:spcAft>
                  <a:spcPts val="600"/>
                </a:spcAft>
                <a:buNone/>
              </a:pPr>
              <a:r>
                <a:rPr lang="en-MY" sz="1200" b="0" i="0" u="none" strike="noStrike" dirty="0">
                  <a:solidFill>
                    <a:srgbClr val="000000"/>
                  </a:solidFill>
                  <a:effectLst/>
                  <a:latin typeface="Arial" panose="020B0604020202020204" pitchFamily="34" charset="0"/>
                </a:rPr>
                <a:t>Ethics and professionalism</a:t>
              </a:r>
              <a:endParaRPr sz="1200" dirty="0"/>
            </a:p>
          </p:txBody>
        </p:sp>
        <p:sp>
          <p:nvSpPr>
            <p:cNvPr id="18" name="Google Shape;181;p10">
              <a:extLst>
                <a:ext uri="{FF2B5EF4-FFF2-40B4-BE49-F238E27FC236}">
                  <a16:creationId xmlns:a16="http://schemas.microsoft.com/office/drawing/2014/main" id="{3622C2F8-0100-3E5E-CA72-6CCA5CDBBEDB}"/>
                </a:ext>
              </a:extLst>
            </p:cNvPr>
            <p:cNvSpPr/>
            <p:nvPr/>
          </p:nvSpPr>
          <p:spPr>
            <a:xfrm>
              <a:off x="2785414" y="3269783"/>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PO3</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Practical skills</a:t>
              </a:r>
              <a:endParaRPr sz="1300" dirty="0">
                <a:latin typeface="Calibri" panose="020F0502020204030204" pitchFamily="34" charset="0"/>
                <a:cs typeface="Calibri" panose="020F0502020204030204" pitchFamily="34" charset="0"/>
              </a:endParaRPr>
            </a:p>
          </p:txBody>
        </p:sp>
        <p:sp>
          <p:nvSpPr>
            <p:cNvPr id="19" name="Google Shape;182;p10">
              <a:extLst>
                <a:ext uri="{FF2B5EF4-FFF2-40B4-BE49-F238E27FC236}">
                  <a16:creationId xmlns:a16="http://schemas.microsoft.com/office/drawing/2014/main" id="{4C72ABB2-130F-3815-D19F-1979E0AB11A8}"/>
                </a:ext>
              </a:extLst>
            </p:cNvPr>
            <p:cNvSpPr/>
            <p:nvPr/>
          </p:nvSpPr>
          <p:spPr>
            <a:xfrm>
              <a:off x="4294832" y="2590358"/>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PO5</a:t>
              </a:r>
              <a:endParaRPr sz="1300" dirty="0"/>
            </a:p>
            <a:p>
              <a:pPr marL="0" marR="0" lvl="0" indent="0" algn="ctr" rtl="0">
                <a:lnSpc>
                  <a:spcPct val="100000"/>
                </a:lnSpc>
                <a:spcBef>
                  <a:spcPts val="0"/>
                </a:spcBef>
                <a:spcAft>
                  <a:spcPts val="600"/>
                </a:spcAft>
                <a:buNone/>
              </a:pPr>
              <a:r>
                <a:rPr lang="en-MY" sz="1200" b="0" i="0" u="none" strike="noStrike" dirty="0">
                  <a:solidFill>
                    <a:srgbClr val="000000"/>
                  </a:solidFill>
                  <a:effectLst/>
                  <a:latin typeface="Arial" panose="020B0604020202020204" pitchFamily="34" charset="0"/>
                </a:rPr>
                <a:t>Communication skills</a:t>
              </a:r>
              <a:endParaRPr lang="en-MY" sz="1200" i="0" u="none" strike="noStrike" cap="none" dirty="0">
                <a:solidFill>
                  <a:schemeClr val="dk1"/>
                </a:solidFill>
                <a:latin typeface="Arial"/>
                <a:ea typeface="Arial"/>
                <a:cs typeface="Arial"/>
                <a:sym typeface="Arial"/>
              </a:endParaRPr>
            </a:p>
          </p:txBody>
        </p:sp>
        <p:sp>
          <p:nvSpPr>
            <p:cNvPr id="20" name="Google Shape;183;p10">
              <a:extLst>
                <a:ext uri="{FF2B5EF4-FFF2-40B4-BE49-F238E27FC236}">
                  <a16:creationId xmlns:a16="http://schemas.microsoft.com/office/drawing/2014/main" id="{0689F619-035F-DEA7-3CE4-5D41723C6F6C}"/>
                </a:ext>
              </a:extLst>
            </p:cNvPr>
            <p:cNvSpPr/>
            <p:nvPr/>
          </p:nvSpPr>
          <p:spPr>
            <a:xfrm>
              <a:off x="4297198" y="400139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PO6</a:t>
              </a:r>
              <a:endParaRPr lang="en-MY"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Digital skills</a:t>
              </a:r>
              <a:endParaRPr lang="en-MY" sz="1300" dirty="0"/>
            </a:p>
          </p:txBody>
        </p:sp>
        <p:sp>
          <p:nvSpPr>
            <p:cNvPr id="21" name="Google Shape;184;p10">
              <a:extLst>
                <a:ext uri="{FF2B5EF4-FFF2-40B4-BE49-F238E27FC236}">
                  <a16:creationId xmlns:a16="http://schemas.microsoft.com/office/drawing/2014/main" id="{15FA810A-BADA-39FF-472E-B6F86F5BE7CD}"/>
                </a:ext>
              </a:extLst>
            </p:cNvPr>
            <p:cNvSpPr/>
            <p:nvPr/>
          </p:nvSpPr>
          <p:spPr>
            <a:xfrm>
              <a:off x="5812307" y="3298436"/>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PO7</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Numeracy skills</a:t>
              </a:r>
              <a:endParaRPr sz="1300" dirty="0"/>
            </a:p>
          </p:txBody>
        </p:sp>
        <p:sp>
          <p:nvSpPr>
            <p:cNvPr id="22" name="Google Shape;186;p10">
              <a:extLst>
                <a:ext uri="{FF2B5EF4-FFF2-40B4-BE49-F238E27FC236}">
                  <a16:creationId xmlns:a16="http://schemas.microsoft.com/office/drawing/2014/main" id="{6260678C-598E-0797-5ACA-7DD4038ECEA0}"/>
                </a:ext>
              </a:extLst>
            </p:cNvPr>
            <p:cNvSpPr/>
            <p:nvPr/>
          </p:nvSpPr>
          <p:spPr>
            <a:xfrm>
              <a:off x="7325753" y="258594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PO9</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Personal skills</a:t>
              </a:r>
              <a:endParaRPr sz="1300" dirty="0"/>
            </a:p>
          </p:txBody>
        </p:sp>
        <p:sp>
          <p:nvSpPr>
            <p:cNvPr id="23" name="Google Shape;187;p10">
              <a:extLst>
                <a:ext uri="{FF2B5EF4-FFF2-40B4-BE49-F238E27FC236}">
                  <a16:creationId xmlns:a16="http://schemas.microsoft.com/office/drawing/2014/main" id="{D840A275-5B33-C889-C657-18EB3EE1B1D4}"/>
                </a:ext>
              </a:extLst>
            </p:cNvPr>
            <p:cNvSpPr/>
            <p:nvPr/>
          </p:nvSpPr>
          <p:spPr>
            <a:xfrm>
              <a:off x="1271968" y="398234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PO2</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Cognitive skills</a:t>
              </a:r>
              <a:endParaRPr sz="1300" dirty="0"/>
            </a:p>
          </p:txBody>
        </p:sp>
        <p:sp>
          <p:nvSpPr>
            <p:cNvPr id="24" name="Google Shape;188;p10">
              <a:extLst>
                <a:ext uri="{FF2B5EF4-FFF2-40B4-BE49-F238E27FC236}">
                  <a16:creationId xmlns:a16="http://schemas.microsoft.com/office/drawing/2014/main" id="{009EF680-437D-3AF4-947B-F16C8335746F}"/>
                </a:ext>
              </a:extLst>
            </p:cNvPr>
            <p:cNvSpPr/>
            <p:nvPr/>
          </p:nvSpPr>
          <p:spPr>
            <a:xfrm>
              <a:off x="1281493" y="258594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mn-lt"/>
                  <a:sym typeface="Arial"/>
                </a:rPr>
                <a:t>PO1</a:t>
              </a:r>
              <a:endParaRPr sz="1300" dirty="0">
                <a:latin typeface="+mn-lt"/>
              </a:endParaRPr>
            </a:p>
            <a:p>
              <a:pPr marL="0" marR="0" lvl="0" indent="0" algn="ctr" rtl="0">
                <a:lnSpc>
                  <a:spcPct val="100000"/>
                </a:lnSpc>
                <a:spcBef>
                  <a:spcPts val="0"/>
                </a:spcBef>
                <a:spcAft>
                  <a:spcPts val="600"/>
                </a:spcAft>
                <a:buNone/>
              </a:pPr>
              <a:r>
                <a:rPr lang="en-US" sz="1300" dirty="0">
                  <a:effectLst/>
                  <a:latin typeface="+mn-lt"/>
                  <a:ea typeface="SimSun" panose="02010600030101010101" pitchFamily="2" charset="-122"/>
                  <a:cs typeface="Times New Roman" panose="02020603050405020304" pitchFamily="18" charset="0"/>
                </a:rPr>
                <a:t>Knowledge and understanding</a:t>
              </a:r>
              <a:endParaRPr sz="1300" dirty="0">
                <a:latin typeface="+mn-lt"/>
              </a:endParaRPr>
            </a:p>
          </p:txBody>
        </p:sp>
        <p:sp>
          <p:nvSpPr>
            <p:cNvPr id="25" name="Google Shape;189;p10">
              <a:extLst>
                <a:ext uri="{FF2B5EF4-FFF2-40B4-BE49-F238E27FC236}">
                  <a16:creationId xmlns:a16="http://schemas.microsoft.com/office/drawing/2014/main" id="{C2FC5C7E-134D-7AE4-453B-515F0B8EC61F}"/>
                </a:ext>
              </a:extLst>
            </p:cNvPr>
            <p:cNvSpPr/>
            <p:nvPr/>
          </p:nvSpPr>
          <p:spPr>
            <a:xfrm>
              <a:off x="2784315" y="4680902"/>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PO4</a:t>
              </a:r>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Interpersonal skills</a:t>
              </a:r>
              <a:endParaRPr sz="1300" dirty="0"/>
            </a:p>
          </p:txBody>
        </p:sp>
        <p:sp>
          <p:nvSpPr>
            <p:cNvPr id="26" name="Google Shape;190;p10">
              <a:extLst>
                <a:ext uri="{FF2B5EF4-FFF2-40B4-BE49-F238E27FC236}">
                  <a16:creationId xmlns:a16="http://schemas.microsoft.com/office/drawing/2014/main" id="{21CEC6C1-7022-CBBD-0A01-21C91796079B}"/>
                </a:ext>
              </a:extLst>
            </p:cNvPr>
            <p:cNvSpPr/>
            <p:nvPr/>
          </p:nvSpPr>
          <p:spPr>
            <a:xfrm>
              <a:off x="5821268" y="4697707"/>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300" b="1" i="0" u="none" strike="noStrike" cap="none" dirty="0">
                  <a:solidFill>
                    <a:schemeClr val="dk1"/>
                  </a:solidFill>
                  <a:latin typeface="Arial"/>
                  <a:ea typeface="Arial"/>
                  <a:cs typeface="Arial"/>
                  <a:sym typeface="Arial"/>
                </a:rPr>
                <a:t>PO8</a:t>
              </a:r>
              <a:endParaRPr sz="1300" dirty="0"/>
            </a:p>
            <a:p>
              <a:pPr marL="0" marR="0" lvl="0" indent="0" algn="ctr" rtl="0">
                <a:lnSpc>
                  <a:spcPct val="100000"/>
                </a:lnSpc>
                <a:spcBef>
                  <a:spcPts val="0"/>
                </a:spcBef>
                <a:spcAft>
                  <a:spcPts val="0"/>
                </a:spcAft>
                <a:buNone/>
              </a:pPr>
              <a:r>
                <a:rPr lang="en-MY" sz="1300" b="0" i="0" u="none" strike="noStrike" dirty="0">
                  <a:solidFill>
                    <a:srgbClr val="000000"/>
                  </a:solidFill>
                  <a:effectLst/>
                  <a:latin typeface="Arial" panose="020B0604020202020204" pitchFamily="34" charset="0"/>
                </a:rPr>
                <a:t>Leadership, Autonomy and Responsibility</a:t>
              </a:r>
              <a:endParaRPr sz="1300" dirty="0"/>
            </a:p>
          </p:txBody>
        </p:sp>
        <p:sp>
          <p:nvSpPr>
            <p:cNvPr id="27" name="Google Shape;190;p10">
              <a:extLst>
                <a:ext uri="{FF2B5EF4-FFF2-40B4-BE49-F238E27FC236}">
                  <a16:creationId xmlns:a16="http://schemas.microsoft.com/office/drawing/2014/main" id="{66788C98-8E28-F737-E223-E4CB7C1D5ECC}"/>
                </a:ext>
              </a:extLst>
            </p:cNvPr>
            <p:cNvSpPr/>
            <p:nvPr/>
          </p:nvSpPr>
          <p:spPr>
            <a:xfrm>
              <a:off x="5783168" y="4707232"/>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PO8</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Leadership, autonomy and </a:t>
              </a:r>
              <a:r>
                <a:rPr lang="en-MY" sz="1300" dirty="0">
                  <a:latin typeface="Arial" panose="020B0604020202020204" pitchFamily="34" charset="0"/>
                </a:rPr>
                <a:t>r</a:t>
              </a:r>
              <a:r>
                <a:rPr lang="en-MY" sz="1300" b="0" i="0" u="none" strike="noStrike" dirty="0">
                  <a:solidFill>
                    <a:srgbClr val="000000"/>
                  </a:solidFill>
                  <a:effectLst/>
                  <a:latin typeface="Arial" panose="020B0604020202020204" pitchFamily="34" charset="0"/>
                </a:rPr>
                <a:t>esponsibility</a:t>
              </a:r>
              <a:endParaRPr sz="13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834601" y="1637946"/>
            <a:ext cx="10515600" cy="62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3200" b="1"/>
              <a:t>Mapping of PO to PEO</a:t>
            </a:r>
            <a:endParaRPr sz="3200" b="1"/>
          </a:p>
        </p:txBody>
      </p:sp>
      <p:graphicFrame>
        <p:nvGraphicFramePr>
          <p:cNvPr id="201" name="Google Shape;201;p11"/>
          <p:cNvGraphicFramePr/>
          <p:nvPr>
            <p:extLst>
              <p:ext uri="{D42A27DB-BD31-4B8C-83A1-F6EECF244321}">
                <p14:modId xmlns:p14="http://schemas.microsoft.com/office/powerpoint/2010/main" val="4230517391"/>
              </p:ext>
            </p:extLst>
          </p:nvPr>
        </p:nvGraphicFramePr>
        <p:xfrm>
          <a:off x="1476858" y="2447097"/>
          <a:ext cx="8505348" cy="2233760"/>
        </p:xfrm>
        <a:graphic>
          <a:graphicData uri="http://schemas.openxmlformats.org/drawingml/2006/table">
            <a:tbl>
              <a:tblPr>
                <a:noFill/>
                <a:tableStyleId>{039F626D-6CF5-4179-9BEC-4C9DDEB100B5}</a:tableStyleId>
              </a:tblPr>
              <a:tblGrid>
                <a:gridCol w="708779">
                  <a:extLst>
                    <a:ext uri="{9D8B030D-6E8A-4147-A177-3AD203B41FA5}">
                      <a16:colId xmlns:a16="http://schemas.microsoft.com/office/drawing/2014/main" val="20000"/>
                    </a:ext>
                  </a:extLst>
                </a:gridCol>
                <a:gridCol w="708779">
                  <a:extLst>
                    <a:ext uri="{9D8B030D-6E8A-4147-A177-3AD203B41FA5}">
                      <a16:colId xmlns:a16="http://schemas.microsoft.com/office/drawing/2014/main" val="20001"/>
                    </a:ext>
                  </a:extLst>
                </a:gridCol>
                <a:gridCol w="708779">
                  <a:extLst>
                    <a:ext uri="{9D8B030D-6E8A-4147-A177-3AD203B41FA5}">
                      <a16:colId xmlns:a16="http://schemas.microsoft.com/office/drawing/2014/main" val="20002"/>
                    </a:ext>
                  </a:extLst>
                </a:gridCol>
                <a:gridCol w="708779">
                  <a:extLst>
                    <a:ext uri="{9D8B030D-6E8A-4147-A177-3AD203B41FA5}">
                      <a16:colId xmlns:a16="http://schemas.microsoft.com/office/drawing/2014/main" val="20003"/>
                    </a:ext>
                  </a:extLst>
                </a:gridCol>
                <a:gridCol w="708779">
                  <a:extLst>
                    <a:ext uri="{9D8B030D-6E8A-4147-A177-3AD203B41FA5}">
                      <a16:colId xmlns:a16="http://schemas.microsoft.com/office/drawing/2014/main" val="20004"/>
                    </a:ext>
                  </a:extLst>
                </a:gridCol>
                <a:gridCol w="708779">
                  <a:extLst>
                    <a:ext uri="{9D8B030D-6E8A-4147-A177-3AD203B41FA5}">
                      <a16:colId xmlns:a16="http://schemas.microsoft.com/office/drawing/2014/main" val="20005"/>
                    </a:ext>
                  </a:extLst>
                </a:gridCol>
                <a:gridCol w="708779">
                  <a:extLst>
                    <a:ext uri="{9D8B030D-6E8A-4147-A177-3AD203B41FA5}">
                      <a16:colId xmlns:a16="http://schemas.microsoft.com/office/drawing/2014/main" val="20006"/>
                    </a:ext>
                  </a:extLst>
                </a:gridCol>
                <a:gridCol w="708779">
                  <a:extLst>
                    <a:ext uri="{9D8B030D-6E8A-4147-A177-3AD203B41FA5}">
                      <a16:colId xmlns:a16="http://schemas.microsoft.com/office/drawing/2014/main" val="20007"/>
                    </a:ext>
                  </a:extLst>
                </a:gridCol>
                <a:gridCol w="708779">
                  <a:extLst>
                    <a:ext uri="{9D8B030D-6E8A-4147-A177-3AD203B41FA5}">
                      <a16:colId xmlns:a16="http://schemas.microsoft.com/office/drawing/2014/main" val="20008"/>
                    </a:ext>
                  </a:extLst>
                </a:gridCol>
                <a:gridCol w="708779">
                  <a:extLst>
                    <a:ext uri="{9D8B030D-6E8A-4147-A177-3AD203B41FA5}">
                      <a16:colId xmlns:a16="http://schemas.microsoft.com/office/drawing/2014/main" val="2097114508"/>
                    </a:ext>
                  </a:extLst>
                </a:gridCol>
                <a:gridCol w="708779">
                  <a:extLst>
                    <a:ext uri="{9D8B030D-6E8A-4147-A177-3AD203B41FA5}">
                      <a16:colId xmlns:a16="http://schemas.microsoft.com/office/drawing/2014/main" val="677799762"/>
                    </a:ext>
                  </a:extLst>
                </a:gridCol>
                <a:gridCol w="708779">
                  <a:extLst>
                    <a:ext uri="{9D8B030D-6E8A-4147-A177-3AD203B41FA5}">
                      <a16:colId xmlns:a16="http://schemas.microsoft.com/office/drawing/2014/main" val="20009"/>
                    </a:ext>
                  </a:extLst>
                </a:gridCol>
              </a:tblGrid>
              <a:tr h="413870">
                <a:tc rowSpan="2">
                  <a:txBody>
                    <a:bodyPr/>
                    <a:lstStyle/>
                    <a:p>
                      <a:pPr marL="0" marR="0" lvl="0" indent="0" algn="ctr" rtl="0">
                        <a:lnSpc>
                          <a:spcPct val="100000"/>
                        </a:lnSpc>
                        <a:spcBef>
                          <a:spcPts val="0"/>
                        </a:spcBef>
                        <a:spcAft>
                          <a:spcPts val="0"/>
                        </a:spcAft>
                        <a:buNone/>
                      </a:pPr>
                      <a:r>
                        <a:rPr lang="en-MY" sz="1400" b="1" u="none" strike="noStrike" cap="none"/>
                        <a:t>PEO</a:t>
                      </a:r>
                      <a:endParaRPr sz="1400" b="1" u="none" strike="noStrike" cap="none"/>
                    </a:p>
                  </a:txBody>
                  <a:tcPr marL="91450" marR="91450" marT="45725" marB="45725" anchor="ctr">
                    <a:solidFill>
                      <a:srgbClr val="66FFFF"/>
                    </a:solidFill>
                  </a:tcPr>
                </a:tc>
                <a:tc gridSpan="11">
                  <a:txBody>
                    <a:bodyPr/>
                    <a:lstStyle/>
                    <a:p>
                      <a:pPr marL="0" marR="0" lvl="0" indent="0" algn="ctr" rtl="0">
                        <a:lnSpc>
                          <a:spcPct val="100000"/>
                        </a:lnSpc>
                        <a:spcBef>
                          <a:spcPts val="0"/>
                        </a:spcBef>
                        <a:spcAft>
                          <a:spcPts val="0"/>
                        </a:spcAft>
                        <a:buNone/>
                      </a:pPr>
                      <a:r>
                        <a:rPr lang="en-MY" sz="1400" b="1" u="none" strike="noStrike" cap="none"/>
                        <a:t>Programme Outcomes (PO)</a:t>
                      </a:r>
                      <a:endParaRPr sz="1400" b="1" u="none" strike="noStrike" cap="none"/>
                    </a:p>
                  </a:txBody>
                  <a:tcPr marL="91450" marR="91450" marT="45725" marB="45725" anchor="ctr">
                    <a:solidFill>
                      <a:srgbClr val="66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US"/>
                    </a:p>
                  </a:txBody>
                  <a:tcPr/>
                </a:tc>
                <a:extLst>
                  <a:ext uri="{0D108BD9-81ED-4DB2-BD59-A6C34878D82A}">
                    <a16:rowId xmlns:a16="http://schemas.microsoft.com/office/drawing/2014/main" val="10000"/>
                  </a:ext>
                </a:extLst>
              </a:tr>
              <a:tr h="578280">
                <a:tc vMerge="1">
                  <a:txBody>
                    <a:bodyPr/>
                    <a:lstStyle/>
                    <a:p>
                      <a:endParaRPr lang="en-US"/>
                    </a:p>
                  </a:txBody>
                  <a:tcPr/>
                </a:tc>
                <a:tc>
                  <a:txBody>
                    <a:bodyPr/>
                    <a:lstStyle/>
                    <a:p>
                      <a:pPr marL="0" marR="0" lvl="0" indent="0" algn="ctr" rtl="0">
                        <a:lnSpc>
                          <a:spcPct val="100000"/>
                        </a:lnSpc>
                        <a:spcBef>
                          <a:spcPts val="0"/>
                        </a:spcBef>
                        <a:spcAft>
                          <a:spcPts val="0"/>
                        </a:spcAft>
                        <a:buNone/>
                      </a:pPr>
                      <a:r>
                        <a:rPr lang="en-MY" sz="1400" b="1" u="none" strike="noStrike" cap="none"/>
                        <a:t>PO </a:t>
                      </a:r>
                      <a:endParaRPr/>
                    </a:p>
                    <a:p>
                      <a:pPr marL="0" marR="0" lvl="0" indent="0" algn="ctr" rtl="0">
                        <a:lnSpc>
                          <a:spcPct val="100000"/>
                        </a:lnSpc>
                        <a:spcBef>
                          <a:spcPts val="0"/>
                        </a:spcBef>
                        <a:spcAft>
                          <a:spcPts val="0"/>
                        </a:spcAft>
                        <a:buNone/>
                      </a:pPr>
                      <a:r>
                        <a:rPr lang="en-MY" sz="1400" b="1" u="none" strike="noStrike" cap="none"/>
                        <a:t>1</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 </a:t>
                      </a:r>
                      <a:endParaRPr/>
                    </a:p>
                    <a:p>
                      <a:pPr marL="0" marR="0" lvl="0" indent="0" algn="ctr" rtl="0">
                        <a:lnSpc>
                          <a:spcPct val="100000"/>
                        </a:lnSpc>
                        <a:spcBef>
                          <a:spcPts val="0"/>
                        </a:spcBef>
                        <a:spcAft>
                          <a:spcPts val="0"/>
                        </a:spcAft>
                        <a:buNone/>
                      </a:pPr>
                      <a:r>
                        <a:rPr lang="en-MY" sz="1400" b="1" u="none" strike="noStrike" cap="none"/>
                        <a:t>2</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3</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4</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5</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6</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7</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8</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lang="en-MY" dirty="0"/>
                    </a:p>
                    <a:p>
                      <a:pPr marL="0" marR="0" lvl="0" indent="0" algn="ctr" rtl="0">
                        <a:lnSpc>
                          <a:spcPct val="100000"/>
                        </a:lnSpc>
                        <a:spcBef>
                          <a:spcPts val="0"/>
                        </a:spcBef>
                        <a:spcAft>
                          <a:spcPts val="0"/>
                        </a:spcAft>
                        <a:buNone/>
                      </a:pPr>
                      <a:r>
                        <a:rPr lang="en-MY" sz="1400" b="1" u="none" strike="noStrike" cap="none" dirty="0"/>
                        <a:t>9</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lang="en-MY" dirty="0"/>
                    </a:p>
                    <a:p>
                      <a:pPr marL="0" marR="0" lvl="0" indent="0" algn="ctr" rtl="0">
                        <a:lnSpc>
                          <a:spcPct val="100000"/>
                        </a:lnSpc>
                        <a:spcBef>
                          <a:spcPts val="0"/>
                        </a:spcBef>
                        <a:spcAft>
                          <a:spcPts val="0"/>
                        </a:spcAft>
                        <a:buNone/>
                      </a:pPr>
                      <a:r>
                        <a:rPr lang="en-MY" sz="1400" b="1" u="none" strike="noStrike" cap="none" dirty="0"/>
                        <a:t>10</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11</a:t>
                      </a:r>
                      <a:endParaRPr sz="1400" b="1" u="none" strike="noStrike" cap="none" dirty="0"/>
                    </a:p>
                  </a:txBody>
                  <a:tcPr marL="91450" marR="91450" marT="45725" marB="45725" anchor="ctr">
                    <a:solidFill>
                      <a:srgbClr val="66FFFF"/>
                    </a:solidFill>
                  </a:tcPr>
                </a:tc>
                <a:extLst>
                  <a:ext uri="{0D108BD9-81ED-4DB2-BD59-A6C34878D82A}">
                    <a16:rowId xmlns:a16="http://schemas.microsoft.com/office/drawing/2014/main" val="10001"/>
                  </a:ext>
                </a:extLst>
              </a:tr>
              <a:tr h="413870">
                <a:tc>
                  <a:txBody>
                    <a:bodyPr/>
                    <a:lstStyle/>
                    <a:p>
                      <a:pPr marL="0" marR="0" lvl="0" indent="0" algn="ctr" rtl="0">
                        <a:lnSpc>
                          <a:spcPct val="100000"/>
                        </a:lnSpc>
                        <a:spcBef>
                          <a:spcPts val="0"/>
                        </a:spcBef>
                        <a:spcAft>
                          <a:spcPts val="0"/>
                        </a:spcAft>
                        <a:buNone/>
                      </a:pPr>
                      <a:r>
                        <a:rPr lang="en-MY" sz="1400" b="1" u="none" strike="noStrike" cap="none"/>
                        <a:t>PEO 1</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u="none" strike="noStrike" cap="none"/>
                        <a: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a:t>√</a:t>
                      </a:r>
                      <a:endParaRPr sz="1400" u="none" strike="noStrike" cap="none"/>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endParaRPr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tc>
                <a:extLst>
                  <a:ext uri="{0D108BD9-81ED-4DB2-BD59-A6C34878D82A}">
                    <a16:rowId xmlns:a16="http://schemas.microsoft.com/office/drawing/2014/main" val="10002"/>
                  </a:ext>
                </a:extLst>
              </a:tr>
              <a:tr h="413870">
                <a:tc>
                  <a:txBody>
                    <a:bodyPr/>
                    <a:lstStyle/>
                    <a:p>
                      <a:pPr marL="0" marR="0" lvl="0" indent="0" algn="ctr" rtl="0">
                        <a:lnSpc>
                          <a:spcPct val="100000"/>
                        </a:lnSpc>
                        <a:spcBef>
                          <a:spcPts val="0"/>
                        </a:spcBef>
                        <a:spcAft>
                          <a:spcPts val="0"/>
                        </a:spcAft>
                        <a:buNone/>
                      </a:pPr>
                      <a:r>
                        <a:rPr lang="en-MY" sz="1400" b="1" u="none" strike="noStrike" cap="none"/>
                        <a:t>PEO 2</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dirty="0"/>
                        <a:t>√</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dirty="0"/>
                        <a:t>√</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extLst>
                  <a:ext uri="{0D108BD9-81ED-4DB2-BD59-A6C34878D82A}">
                    <a16:rowId xmlns:a16="http://schemas.microsoft.com/office/drawing/2014/main" val="10003"/>
                  </a:ext>
                </a:extLst>
              </a:tr>
              <a:tr h="413870">
                <a:tc>
                  <a:txBody>
                    <a:bodyPr/>
                    <a:lstStyle/>
                    <a:p>
                      <a:pPr marL="0" marR="0" lvl="0" indent="0" algn="ctr" rtl="0">
                        <a:lnSpc>
                          <a:spcPct val="100000"/>
                        </a:lnSpc>
                        <a:spcBef>
                          <a:spcPts val="0"/>
                        </a:spcBef>
                        <a:spcAft>
                          <a:spcPts val="0"/>
                        </a:spcAft>
                        <a:buNone/>
                      </a:pPr>
                      <a:r>
                        <a:rPr lang="en-MY" sz="1400" b="1" u="none" strike="noStrike" cap="none" dirty="0"/>
                        <a:t>PEO 3</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dirty="0"/>
                        <a:t>√</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dirty="0"/>
                        <a:t>√</a:t>
                      </a:r>
                      <a:endParaRPr sz="1400" u="none" strike="noStrike" cap="none" dirty="0"/>
                    </a:p>
                  </a:txBody>
                  <a:tcPr marL="91450" marR="91450" marT="45725" marB="45725" anchor="ctr"/>
                </a:tc>
                <a:extLst>
                  <a:ext uri="{0D108BD9-81ED-4DB2-BD59-A6C34878D82A}">
                    <a16:rowId xmlns:a16="http://schemas.microsoft.com/office/drawing/2014/main" val="10004"/>
                  </a:ext>
                </a:extLst>
              </a:tr>
            </a:tbl>
          </a:graphicData>
        </a:graphic>
      </p:graphicFrame>
      <p:sp>
        <p:nvSpPr>
          <p:cNvPr id="202" name="Google Shape;20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937591" y="123932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2800" b="1" u="sng">
                <a:solidFill>
                  <a:srgbClr val="FF0000"/>
                </a:solidFill>
                <a:latin typeface="Calibri"/>
                <a:ea typeface="Calibri"/>
                <a:cs typeface="Calibri"/>
                <a:sym typeface="Calibri"/>
              </a:rPr>
              <a:t>C</a:t>
            </a:r>
            <a:r>
              <a:rPr lang="en-MY" sz="2800" b="1">
                <a:solidFill>
                  <a:srgbClr val="FF0000"/>
                </a:solidFill>
                <a:latin typeface="Calibri"/>
                <a:ea typeface="Calibri"/>
                <a:cs typeface="Calibri"/>
                <a:sym typeface="Calibri"/>
              </a:rPr>
              <a:t>ourse </a:t>
            </a:r>
            <a:r>
              <a:rPr lang="en-MY" sz="2800" b="1" u="sng">
                <a:solidFill>
                  <a:srgbClr val="FF0000"/>
                </a:solidFill>
                <a:latin typeface="Calibri"/>
                <a:ea typeface="Calibri"/>
                <a:cs typeface="Calibri"/>
                <a:sym typeface="Calibri"/>
              </a:rPr>
              <a:t>O</a:t>
            </a:r>
            <a:r>
              <a:rPr lang="en-MY" sz="2800" b="1">
                <a:solidFill>
                  <a:srgbClr val="FF0000"/>
                </a:solidFill>
                <a:latin typeface="Calibri"/>
                <a:ea typeface="Calibri"/>
                <a:cs typeface="Calibri"/>
                <a:sym typeface="Calibri"/>
              </a:rPr>
              <a:t>utcomes (COs) </a:t>
            </a:r>
            <a:r>
              <a:rPr lang="en-MY" sz="2800">
                <a:solidFill>
                  <a:schemeClr val="dk1"/>
                </a:solidFill>
                <a:latin typeface="Calibri"/>
                <a:ea typeface="Calibri"/>
                <a:cs typeface="Calibri"/>
                <a:sym typeface="Calibri"/>
              </a:rPr>
              <a:t>are specific statements of what students are expected to </a:t>
            </a:r>
            <a:r>
              <a:rPr lang="en-MY" sz="2800" b="1">
                <a:solidFill>
                  <a:srgbClr val="0000FF"/>
                </a:solidFill>
                <a:latin typeface="Calibri"/>
                <a:ea typeface="Calibri"/>
                <a:cs typeface="Calibri"/>
                <a:sym typeface="Calibri"/>
              </a:rPr>
              <a:t>KNOW</a:t>
            </a:r>
            <a:r>
              <a:rPr lang="en-MY" sz="2800">
                <a:solidFill>
                  <a:schemeClr val="dk1"/>
                </a:solidFill>
                <a:latin typeface="Calibri"/>
                <a:ea typeface="Calibri"/>
                <a:cs typeface="Calibri"/>
                <a:sym typeface="Calibri"/>
              </a:rPr>
              <a:t> and be able to </a:t>
            </a:r>
            <a:r>
              <a:rPr lang="en-MY" sz="2800" b="1">
                <a:solidFill>
                  <a:srgbClr val="0000FF"/>
                </a:solidFill>
                <a:latin typeface="Calibri"/>
                <a:ea typeface="Calibri"/>
                <a:cs typeface="Calibri"/>
                <a:sym typeface="Calibri"/>
              </a:rPr>
              <a:t>PERFORM</a:t>
            </a:r>
            <a:r>
              <a:rPr lang="en-MY" sz="2800">
                <a:solidFill>
                  <a:srgbClr val="0000FF"/>
                </a:solidFill>
                <a:latin typeface="Calibri"/>
                <a:ea typeface="Calibri"/>
                <a:cs typeface="Calibri"/>
                <a:sym typeface="Calibri"/>
              </a:rPr>
              <a:t> </a:t>
            </a:r>
            <a:r>
              <a:rPr lang="en-MY" sz="2800" b="1">
                <a:solidFill>
                  <a:srgbClr val="0000FF"/>
                </a:solidFill>
                <a:latin typeface="Calibri"/>
                <a:ea typeface="Calibri"/>
                <a:cs typeface="Calibri"/>
                <a:sym typeface="Calibri"/>
              </a:rPr>
              <a:t>at the end of the course.</a:t>
            </a:r>
            <a:endParaRPr/>
          </a:p>
        </p:txBody>
      </p:sp>
      <p:sp>
        <p:nvSpPr>
          <p:cNvPr id="213" name="Google Shape;21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12</a:t>
            </a:fld>
            <a:endParaRPr/>
          </a:p>
        </p:txBody>
      </p:sp>
      <p:grpSp>
        <p:nvGrpSpPr>
          <p:cNvPr id="4" name="Group 3">
            <a:extLst>
              <a:ext uri="{FF2B5EF4-FFF2-40B4-BE49-F238E27FC236}">
                <a16:creationId xmlns:a16="http://schemas.microsoft.com/office/drawing/2014/main" id="{D719EB84-C167-986A-6760-3E3BF6B20D2C}"/>
              </a:ext>
            </a:extLst>
          </p:cNvPr>
          <p:cNvGrpSpPr/>
          <p:nvPr/>
        </p:nvGrpSpPr>
        <p:grpSpPr>
          <a:xfrm>
            <a:off x="937591" y="2401158"/>
            <a:ext cx="10316818" cy="3866291"/>
            <a:chOff x="937591" y="2553558"/>
            <a:chExt cx="10316818" cy="3866291"/>
          </a:xfrm>
        </p:grpSpPr>
        <p:sp>
          <p:nvSpPr>
            <p:cNvPr id="5" name="Google Shape;212;p12">
              <a:extLst>
                <a:ext uri="{FF2B5EF4-FFF2-40B4-BE49-F238E27FC236}">
                  <a16:creationId xmlns:a16="http://schemas.microsoft.com/office/drawing/2014/main" id="{C2EE32E5-9203-827B-1307-19FF12FB0419}"/>
                </a:ext>
              </a:extLst>
            </p:cNvPr>
            <p:cNvSpPr txBox="1"/>
            <p:nvPr/>
          </p:nvSpPr>
          <p:spPr>
            <a:xfrm>
              <a:off x="937591" y="2553558"/>
              <a:ext cx="10316818" cy="3866291"/>
            </a:xfrm>
            <a:prstGeom prst="rect">
              <a:avLst/>
            </a:prstGeom>
            <a:solidFill>
              <a:srgbClr val="8DA9DB"/>
            </a:solidFill>
            <a:ln>
              <a:noFill/>
            </a:ln>
            <a:effectLst>
              <a:outerShdw blurRad="44450" dist="27940" dir="5400000" algn="ctr">
                <a:srgbClr val="000000">
                  <a:alpha val="31372"/>
                </a:srgbClr>
              </a:outerShdw>
            </a:effectLst>
          </p:spPr>
          <p:txBody>
            <a:bodyPr spcFirstLastPara="1" wrap="square" lIns="91425" tIns="45700" rIns="90000" bIns="45700" anchor="ctr" anchorCtr="0">
              <a:noAutofit/>
            </a:bodyPr>
            <a:lstStyle/>
            <a:p>
              <a:pPr marL="180975" marR="0" lvl="0" algn="l" defTabSz="898525" rtl="0">
                <a:lnSpc>
                  <a:spcPct val="100000"/>
                </a:lnSpc>
                <a:spcBef>
                  <a:spcPts val="0"/>
                </a:spcBef>
                <a:spcAft>
                  <a:spcPts val="0"/>
                </a:spcAft>
                <a:buNone/>
              </a:pPr>
              <a:endParaRPr lang="en-US" sz="2000" dirty="0"/>
            </a:p>
          </p:txBody>
        </p:sp>
        <p:sp>
          <p:nvSpPr>
            <p:cNvPr id="6" name="TextBox 5">
              <a:extLst>
                <a:ext uri="{FF2B5EF4-FFF2-40B4-BE49-F238E27FC236}">
                  <a16:creationId xmlns:a16="http://schemas.microsoft.com/office/drawing/2014/main" id="{576B983E-7FB9-A2B7-9D0A-C90712D858B2}"/>
                </a:ext>
              </a:extLst>
            </p:cNvPr>
            <p:cNvSpPr txBox="1"/>
            <p:nvPr/>
          </p:nvSpPr>
          <p:spPr>
            <a:xfrm>
              <a:off x="1171575" y="2609850"/>
              <a:ext cx="9763125" cy="3785652"/>
            </a:xfrm>
            <a:prstGeom prst="rect">
              <a:avLst/>
            </a:prstGeom>
            <a:noFill/>
          </p:spPr>
          <p:txBody>
            <a:bodyPr wrap="square" rtlCol="0">
              <a:spAutoFit/>
            </a:bodyPr>
            <a:lstStyle/>
            <a:p>
              <a:pPr marR="0" lvl="0" algn="just" defTabSz="898525" rtl="0">
                <a:lnSpc>
                  <a:spcPct val="100000"/>
                </a:lnSpc>
                <a:spcBef>
                  <a:spcPts val="0"/>
                </a:spcBef>
                <a:spcAft>
                  <a:spcPts val="0"/>
                </a:spcAft>
                <a:buNone/>
              </a:pPr>
              <a:r>
                <a:rPr lang="en-US" sz="2000" b="1" i="0" u="sng" strike="noStrike" cap="none" dirty="0">
                  <a:solidFill>
                    <a:srgbClr val="000000"/>
                  </a:solidFill>
                  <a:latin typeface="Arial"/>
                  <a:ea typeface="Arial"/>
                  <a:cs typeface="Arial"/>
                  <a:sym typeface="Arial"/>
                </a:rPr>
                <a:t>UECM1</a:t>
              </a:r>
              <a:r>
                <a:rPr lang="en-US" sz="2000" b="1" u="sng" dirty="0"/>
                <a:t>40</a:t>
              </a:r>
              <a:r>
                <a:rPr lang="en-US" sz="2000" b="1" i="0" u="sng" strike="noStrike" cap="none" dirty="0">
                  <a:solidFill>
                    <a:srgbClr val="000000"/>
                  </a:solidFill>
                  <a:latin typeface="Arial"/>
                  <a:ea typeface="Arial"/>
                  <a:cs typeface="Arial"/>
                  <a:sym typeface="Arial"/>
                </a:rPr>
                <a:t>4 Theory of Interest </a:t>
              </a:r>
            </a:p>
            <a:p>
              <a:pPr marR="0" lvl="0" algn="just" defTabSz="898525"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0" algn="just" defTabSz="898525"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CO1 - Use the concepts of derivatives and functions to solve equations in the context of theory of interest. </a:t>
              </a:r>
              <a:endParaRPr lang="en-US" sz="2000" dirty="0"/>
            </a:p>
            <a:p>
              <a:pPr marR="0" lvl="0" algn="just" defTabSz="898525"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0" algn="just" defTabSz="898525"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CO2 - Solve problems involving interest/yield rates.</a:t>
              </a:r>
            </a:p>
            <a:p>
              <a:pPr marR="0" lvl="0" algn="just" defTabSz="898525"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0" algn="just" defTabSz="898525" rtl="0">
                <a:lnSpc>
                  <a:spcPct val="100000"/>
                </a:lnSpc>
                <a:spcBef>
                  <a:spcPts val="0"/>
                </a:spcBef>
                <a:spcAft>
                  <a:spcPts val="0"/>
                </a:spcAft>
              </a:pPr>
              <a:r>
                <a:rPr lang="en-US" sz="2000" b="0" i="0" u="none" strike="noStrike" cap="none" dirty="0">
                  <a:solidFill>
                    <a:srgbClr val="000000"/>
                  </a:solidFill>
                  <a:latin typeface="Arial"/>
                  <a:ea typeface="Arial"/>
                  <a:cs typeface="Arial"/>
                  <a:sym typeface="Arial"/>
                </a:rPr>
                <a:t>CO3 - Apply the concept of annuity and compound interest to solve problems in the amortization and sinking fund schedule such as finding the loan amount, interest charged, periodic payments and length of the loan. </a:t>
              </a:r>
              <a:endParaRPr lang="en-US" sz="2000" dirty="0"/>
            </a:p>
            <a:p>
              <a:pPr marR="0" lvl="0" algn="just" defTabSz="898525"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0" algn="just" defTabSz="898525"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CO4 - Identify the parameters associated with a coupon bond and an investment. </a:t>
              </a:r>
              <a:endParaRPr lang="en-US" sz="2000" dirty="0"/>
            </a:p>
          </p:txBody>
        </p:sp>
      </p:grpSp>
      <p:sp>
        <p:nvSpPr>
          <p:cNvPr id="2" name="Google Shape;239;p14">
            <a:extLst>
              <a:ext uri="{FF2B5EF4-FFF2-40B4-BE49-F238E27FC236}">
                <a16:creationId xmlns:a16="http://schemas.microsoft.com/office/drawing/2014/main" id="{F3D7582B-2802-204E-5A27-6FF47330B03D}"/>
              </a:ext>
            </a:extLst>
          </p:cNvPr>
          <p:cNvSpPr txBox="1"/>
          <p:nvPr/>
        </p:nvSpPr>
        <p:spPr>
          <a:xfrm rot="19500000">
            <a:off x="10297925" y="5908217"/>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dirty="0">
                <a:solidFill>
                  <a:srgbClr val="000000"/>
                </a:solidFill>
                <a:latin typeface="Arial"/>
                <a:ea typeface="Arial"/>
                <a:cs typeface="Arial"/>
                <a:sym typeface="Arial"/>
              </a:rPr>
              <a:t>EXAMPLE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1149912" y="1175139"/>
            <a:ext cx="9299013" cy="7464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3200" b="1" dirty="0"/>
              <a:t>Mapping of CO to PO</a:t>
            </a:r>
            <a:endParaRPr sz="3200" b="1" dirty="0"/>
          </a:p>
        </p:txBody>
      </p:sp>
      <p:sp>
        <p:nvSpPr>
          <p:cNvPr id="224" name="Google Shape;224;p13"/>
          <p:cNvSpPr/>
          <p:nvPr/>
        </p:nvSpPr>
        <p:spPr>
          <a:xfrm>
            <a:off x="731221" y="5209584"/>
            <a:ext cx="10174904" cy="70788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Arial"/>
              <a:buChar char="•"/>
            </a:pPr>
            <a:r>
              <a:rPr lang="en-MY" sz="2000" b="0" i="0" u="none" strike="noStrike" cap="none" dirty="0">
                <a:solidFill>
                  <a:srgbClr val="000000"/>
                </a:solidFill>
                <a:latin typeface="Arial"/>
                <a:ea typeface="Arial"/>
                <a:cs typeface="Arial"/>
                <a:sym typeface="Arial"/>
              </a:rPr>
              <a:t>Each CO contributes to the </a:t>
            </a:r>
            <a:r>
              <a:rPr lang="en-MY" sz="2000" b="1" i="0" u="none" strike="noStrike" cap="none" dirty="0">
                <a:solidFill>
                  <a:srgbClr val="C00000"/>
                </a:solidFill>
                <a:latin typeface="Arial"/>
                <a:ea typeface="Arial"/>
                <a:cs typeface="Arial"/>
                <a:sym typeface="Arial"/>
              </a:rPr>
              <a:t>achievement of PO</a:t>
            </a:r>
            <a:r>
              <a:rPr lang="en-MY" sz="2000" b="0" i="0" u="none" strike="noStrike" cap="none" dirty="0">
                <a:solidFill>
                  <a:srgbClr val="000000"/>
                </a:solidFill>
                <a:latin typeface="Arial"/>
                <a:ea typeface="Arial"/>
                <a:cs typeface="Arial"/>
                <a:sym typeface="Arial"/>
              </a:rPr>
              <a:t> via curriculum design, course delivery and assessment tasks that are most appropriate to attain that CO.</a:t>
            </a:r>
            <a:endParaRPr dirty="0"/>
          </a:p>
        </p:txBody>
      </p:sp>
      <p:graphicFrame>
        <p:nvGraphicFramePr>
          <p:cNvPr id="225" name="Google Shape;225;p13"/>
          <p:cNvGraphicFramePr/>
          <p:nvPr>
            <p:extLst>
              <p:ext uri="{D42A27DB-BD31-4B8C-83A1-F6EECF244321}">
                <p14:modId xmlns:p14="http://schemas.microsoft.com/office/powerpoint/2010/main" val="2750836208"/>
              </p:ext>
            </p:extLst>
          </p:nvPr>
        </p:nvGraphicFramePr>
        <p:xfrm>
          <a:off x="1900631" y="1937563"/>
          <a:ext cx="8094504" cy="2726332"/>
        </p:xfrm>
        <a:graphic>
          <a:graphicData uri="http://schemas.openxmlformats.org/drawingml/2006/table">
            <a:tbl>
              <a:tblPr>
                <a:noFill/>
                <a:tableStyleId>{039F626D-6CF5-4179-9BEC-4C9DDEB100B5}</a:tableStyleId>
              </a:tblPr>
              <a:tblGrid>
                <a:gridCol w="674542">
                  <a:extLst>
                    <a:ext uri="{9D8B030D-6E8A-4147-A177-3AD203B41FA5}">
                      <a16:colId xmlns:a16="http://schemas.microsoft.com/office/drawing/2014/main" val="20000"/>
                    </a:ext>
                  </a:extLst>
                </a:gridCol>
                <a:gridCol w="674542">
                  <a:extLst>
                    <a:ext uri="{9D8B030D-6E8A-4147-A177-3AD203B41FA5}">
                      <a16:colId xmlns:a16="http://schemas.microsoft.com/office/drawing/2014/main" val="20001"/>
                    </a:ext>
                  </a:extLst>
                </a:gridCol>
                <a:gridCol w="674542">
                  <a:extLst>
                    <a:ext uri="{9D8B030D-6E8A-4147-A177-3AD203B41FA5}">
                      <a16:colId xmlns:a16="http://schemas.microsoft.com/office/drawing/2014/main" val="20002"/>
                    </a:ext>
                  </a:extLst>
                </a:gridCol>
                <a:gridCol w="674542">
                  <a:extLst>
                    <a:ext uri="{9D8B030D-6E8A-4147-A177-3AD203B41FA5}">
                      <a16:colId xmlns:a16="http://schemas.microsoft.com/office/drawing/2014/main" val="20003"/>
                    </a:ext>
                  </a:extLst>
                </a:gridCol>
                <a:gridCol w="674542">
                  <a:extLst>
                    <a:ext uri="{9D8B030D-6E8A-4147-A177-3AD203B41FA5}">
                      <a16:colId xmlns:a16="http://schemas.microsoft.com/office/drawing/2014/main" val="20004"/>
                    </a:ext>
                  </a:extLst>
                </a:gridCol>
                <a:gridCol w="674542">
                  <a:extLst>
                    <a:ext uri="{9D8B030D-6E8A-4147-A177-3AD203B41FA5}">
                      <a16:colId xmlns:a16="http://schemas.microsoft.com/office/drawing/2014/main" val="20005"/>
                    </a:ext>
                  </a:extLst>
                </a:gridCol>
                <a:gridCol w="674542">
                  <a:extLst>
                    <a:ext uri="{9D8B030D-6E8A-4147-A177-3AD203B41FA5}">
                      <a16:colId xmlns:a16="http://schemas.microsoft.com/office/drawing/2014/main" val="20006"/>
                    </a:ext>
                  </a:extLst>
                </a:gridCol>
                <a:gridCol w="674542">
                  <a:extLst>
                    <a:ext uri="{9D8B030D-6E8A-4147-A177-3AD203B41FA5}">
                      <a16:colId xmlns:a16="http://schemas.microsoft.com/office/drawing/2014/main" val="20007"/>
                    </a:ext>
                  </a:extLst>
                </a:gridCol>
                <a:gridCol w="674542">
                  <a:extLst>
                    <a:ext uri="{9D8B030D-6E8A-4147-A177-3AD203B41FA5}">
                      <a16:colId xmlns:a16="http://schemas.microsoft.com/office/drawing/2014/main" val="1051620392"/>
                    </a:ext>
                  </a:extLst>
                </a:gridCol>
                <a:gridCol w="674542">
                  <a:extLst>
                    <a:ext uri="{9D8B030D-6E8A-4147-A177-3AD203B41FA5}">
                      <a16:colId xmlns:a16="http://schemas.microsoft.com/office/drawing/2014/main" val="2421201481"/>
                    </a:ext>
                  </a:extLst>
                </a:gridCol>
                <a:gridCol w="674542">
                  <a:extLst>
                    <a:ext uri="{9D8B030D-6E8A-4147-A177-3AD203B41FA5}">
                      <a16:colId xmlns:a16="http://schemas.microsoft.com/office/drawing/2014/main" val="20008"/>
                    </a:ext>
                  </a:extLst>
                </a:gridCol>
                <a:gridCol w="674542">
                  <a:extLst>
                    <a:ext uri="{9D8B030D-6E8A-4147-A177-3AD203B41FA5}">
                      <a16:colId xmlns:a16="http://schemas.microsoft.com/office/drawing/2014/main" val="20009"/>
                    </a:ext>
                  </a:extLst>
                </a:gridCol>
              </a:tblGrid>
              <a:tr h="370850">
                <a:tc rowSpan="2">
                  <a:txBody>
                    <a:bodyPr/>
                    <a:lstStyle/>
                    <a:p>
                      <a:pPr marL="0" marR="0" lvl="0" indent="0" algn="ctr" rtl="0">
                        <a:lnSpc>
                          <a:spcPct val="100000"/>
                        </a:lnSpc>
                        <a:spcBef>
                          <a:spcPts val="0"/>
                        </a:spcBef>
                        <a:spcAft>
                          <a:spcPts val="0"/>
                        </a:spcAft>
                        <a:buNone/>
                      </a:pPr>
                      <a:r>
                        <a:rPr lang="en-MY" sz="1400" b="1" u="none" strike="noStrike" cap="none" dirty="0"/>
                        <a:t>CO</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gridSpan="11">
                  <a:txBody>
                    <a:bodyPr/>
                    <a:lstStyle/>
                    <a:p>
                      <a:pPr marL="0" marR="0" lvl="0" indent="0" algn="ctr" rtl="0">
                        <a:lnSpc>
                          <a:spcPct val="100000"/>
                        </a:lnSpc>
                        <a:spcBef>
                          <a:spcPts val="0"/>
                        </a:spcBef>
                        <a:spcAft>
                          <a:spcPts val="0"/>
                        </a:spcAft>
                        <a:buNone/>
                      </a:pPr>
                      <a:r>
                        <a:rPr lang="en-MY" sz="1400" b="1" u="none" strike="noStrike" cap="none" dirty="0"/>
                        <a:t>Programme Outcomes (PO)</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vMerge="1">
                  <a:txBody>
                    <a:bodyPr/>
                    <a:lstStyle/>
                    <a:p>
                      <a:endParaRPr lang="en-US"/>
                    </a:p>
                  </a:txBody>
                  <a:tcPr/>
                </a:tc>
                <a:tc>
                  <a:txBody>
                    <a:bodyPr/>
                    <a:lstStyle/>
                    <a:p>
                      <a:pPr marL="0" marR="0" lvl="0" indent="0" algn="ctr" rtl="0">
                        <a:lnSpc>
                          <a:spcPct val="100000"/>
                        </a:lnSpc>
                        <a:spcBef>
                          <a:spcPts val="0"/>
                        </a:spcBef>
                        <a:spcAft>
                          <a:spcPts val="0"/>
                        </a:spcAft>
                        <a:buNone/>
                      </a:pPr>
                      <a:r>
                        <a:rPr lang="en-MY" sz="1400" b="1" u="none" strike="noStrike" cap="none" dirty="0"/>
                        <a:t>PO </a:t>
                      </a:r>
                      <a:endParaRPr dirty="0"/>
                    </a:p>
                    <a:p>
                      <a:pPr marL="0" marR="0" lvl="0" indent="0" algn="ctr" rtl="0">
                        <a:lnSpc>
                          <a:spcPct val="100000"/>
                        </a:lnSpc>
                        <a:spcBef>
                          <a:spcPts val="0"/>
                        </a:spcBef>
                        <a:spcAft>
                          <a:spcPts val="0"/>
                        </a:spcAft>
                        <a:buNone/>
                      </a:pPr>
                      <a:r>
                        <a:rPr lang="en-MY" sz="1400" b="1" u="none" strike="noStrike" cap="none" dirty="0"/>
                        <a:t>1</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 </a:t>
                      </a:r>
                      <a:endParaRPr/>
                    </a:p>
                    <a:p>
                      <a:pPr marL="0" marR="0" lvl="0" indent="0" algn="ctr" rtl="0">
                        <a:lnSpc>
                          <a:spcPct val="100000"/>
                        </a:lnSpc>
                        <a:spcBef>
                          <a:spcPts val="0"/>
                        </a:spcBef>
                        <a:spcAft>
                          <a:spcPts val="0"/>
                        </a:spcAft>
                        <a:buNone/>
                      </a:pPr>
                      <a:r>
                        <a:rPr lang="en-MY" sz="1400" b="1" u="none" strike="noStrike" cap="none"/>
                        <a:t>2</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3</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4</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5</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6</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7</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8</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9</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10</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11</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extLst>
                  <a:ext uri="{0D108BD9-81ED-4DB2-BD59-A6C34878D82A}">
                    <a16:rowId xmlns:a16="http://schemas.microsoft.com/office/drawing/2014/main" val="10001"/>
                  </a:ext>
                </a:extLst>
              </a:tr>
              <a:tr h="526217">
                <a:tc>
                  <a:txBody>
                    <a:bodyPr/>
                    <a:lstStyle/>
                    <a:p>
                      <a:pPr marL="0" marR="0" lvl="0" indent="0" algn="ctr" rtl="0">
                        <a:lnSpc>
                          <a:spcPct val="100000"/>
                        </a:lnSpc>
                        <a:spcBef>
                          <a:spcPts val="0"/>
                        </a:spcBef>
                        <a:spcAft>
                          <a:spcPts val="0"/>
                        </a:spcAft>
                        <a:buNone/>
                      </a:pPr>
                      <a:r>
                        <a:rPr lang="en-MY" sz="1400" b="1" u="none" strike="noStrike" cap="none" dirty="0"/>
                        <a:t>CO 1</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MY" sz="1400" u="none" strike="noStrike" cap="none" dirty="0"/>
                        <a:t>√</a:t>
                      </a: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None/>
                      </a:pPr>
                      <a:r>
                        <a:rPr lang="en-MY" sz="1400" b="1" u="none" strike="noStrike" cap="none"/>
                        <a:t>CO 2</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2075">
                <a:tc>
                  <a:txBody>
                    <a:bodyPr/>
                    <a:lstStyle/>
                    <a:p>
                      <a:pPr marL="0" marR="0" lvl="0" indent="0" algn="ctr" rtl="0">
                        <a:lnSpc>
                          <a:spcPct val="100000"/>
                        </a:lnSpc>
                        <a:spcBef>
                          <a:spcPts val="0"/>
                        </a:spcBef>
                        <a:spcAft>
                          <a:spcPts val="0"/>
                        </a:spcAft>
                        <a:buNone/>
                      </a:pPr>
                      <a:r>
                        <a:rPr lang="en-MY" sz="1400" b="1" u="none" strike="noStrike" cap="none"/>
                        <a:t>CO 3</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None/>
                      </a:pPr>
                      <a:r>
                        <a:rPr lang="en-MY" sz="1400" b="1" u="none" strike="noStrike" cap="none"/>
                        <a:t>CO 4</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26" name="Google Shape;2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655329" y="1427360"/>
            <a:ext cx="10515600" cy="5874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3600" b="1"/>
              <a:t>Assessment to CO Mapping</a:t>
            </a:r>
            <a:endParaRPr sz="3600" b="1"/>
          </a:p>
        </p:txBody>
      </p:sp>
      <p:sp>
        <p:nvSpPr>
          <p:cNvPr id="240" name="Google Shape;24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14</a:t>
            </a:fld>
            <a:endParaRPr/>
          </a:p>
        </p:txBody>
      </p:sp>
      <p:sp>
        <p:nvSpPr>
          <p:cNvPr id="241" name="Google Shape;241;p14"/>
          <p:cNvSpPr txBox="1"/>
          <p:nvPr/>
        </p:nvSpPr>
        <p:spPr>
          <a:xfrm>
            <a:off x="655328" y="5621645"/>
            <a:ext cx="1069847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MY" sz="2000" b="1" i="0" u="none" strike="noStrike" cap="none">
                <a:solidFill>
                  <a:srgbClr val="FF0000"/>
                </a:solidFill>
                <a:latin typeface="Arial"/>
                <a:ea typeface="Arial"/>
                <a:cs typeface="Arial"/>
                <a:sym typeface="Arial"/>
              </a:rPr>
              <a:t>All COs will be assessed</a:t>
            </a:r>
            <a:r>
              <a:rPr lang="en-MY" sz="2000" b="0" i="0" u="none" strike="noStrike" cap="none">
                <a:solidFill>
                  <a:srgbClr val="000000"/>
                </a:solidFill>
                <a:latin typeface="Arial"/>
                <a:ea typeface="Arial"/>
                <a:cs typeface="Arial"/>
                <a:sym typeface="Arial"/>
              </a:rPr>
              <a:t>, regardless of students’ choice of answering optional questions in continuous assessment and final examination. Each assessment task/question is mapped to ONE CO only.</a:t>
            </a:r>
            <a:endParaRPr/>
          </a:p>
        </p:txBody>
      </p:sp>
      <p:pic>
        <p:nvPicPr>
          <p:cNvPr id="3" name="Picture 2">
            <a:extLst>
              <a:ext uri="{FF2B5EF4-FFF2-40B4-BE49-F238E27FC236}">
                <a16:creationId xmlns:a16="http://schemas.microsoft.com/office/drawing/2014/main" id="{C3E4411F-6CA3-0A9D-239F-C758893F79A2}"/>
              </a:ext>
            </a:extLst>
          </p:cNvPr>
          <p:cNvPicPr>
            <a:picLocks noChangeAspect="1"/>
          </p:cNvPicPr>
          <p:nvPr/>
        </p:nvPicPr>
        <p:blipFill>
          <a:blip r:embed="rId3"/>
          <a:stretch>
            <a:fillRect/>
          </a:stretch>
        </p:blipFill>
        <p:spPr>
          <a:xfrm>
            <a:off x="959091" y="2014805"/>
            <a:ext cx="9284365" cy="3506425"/>
          </a:xfrm>
          <a:prstGeom prst="rect">
            <a:avLst/>
          </a:prstGeom>
          <a:ln>
            <a:solidFill>
              <a:schemeClr val="accent1">
                <a:lumMod val="50000"/>
              </a:schemeClr>
            </a:solidFill>
          </a:ln>
        </p:spPr>
      </p:pic>
      <p:grpSp>
        <p:nvGrpSpPr>
          <p:cNvPr id="237" name="Google Shape;237;p14"/>
          <p:cNvGrpSpPr/>
          <p:nvPr/>
        </p:nvGrpSpPr>
        <p:grpSpPr>
          <a:xfrm rot="-2100000">
            <a:off x="9263746" y="4777895"/>
            <a:ext cx="2197290" cy="491319"/>
            <a:chOff x="8898340" y="4531057"/>
            <a:chExt cx="2197290" cy="491319"/>
          </a:xfrm>
        </p:grpSpPr>
        <p:sp>
          <p:nvSpPr>
            <p:cNvPr id="238" name="Google Shape;238;p14"/>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239" name="Google Shape;239;p14"/>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3" name="Picture 2">
            <a:extLst>
              <a:ext uri="{FF2B5EF4-FFF2-40B4-BE49-F238E27FC236}">
                <a16:creationId xmlns:a16="http://schemas.microsoft.com/office/drawing/2014/main" id="{ED01615B-8C08-62A3-3DAE-0FFAC18B2D25}"/>
              </a:ext>
            </a:extLst>
          </p:cNvPr>
          <p:cNvPicPr>
            <a:picLocks noChangeAspect="1"/>
          </p:cNvPicPr>
          <p:nvPr/>
        </p:nvPicPr>
        <p:blipFill>
          <a:blip r:embed="rId3"/>
          <a:stretch>
            <a:fillRect/>
          </a:stretch>
        </p:blipFill>
        <p:spPr>
          <a:xfrm>
            <a:off x="1489244" y="2432937"/>
            <a:ext cx="8219393" cy="4207445"/>
          </a:xfrm>
          <a:prstGeom prst="rect">
            <a:avLst/>
          </a:prstGeom>
          <a:ln>
            <a:solidFill>
              <a:schemeClr val="accent1">
                <a:lumMod val="50000"/>
              </a:schemeClr>
            </a:solidFill>
          </a:ln>
        </p:spPr>
      </p:pic>
      <p:sp>
        <p:nvSpPr>
          <p:cNvPr id="247" name="Google Shape;247;p15"/>
          <p:cNvSpPr txBox="1">
            <a:spLocks noGrp="1"/>
          </p:cNvSpPr>
          <p:nvPr>
            <p:ph type="title"/>
          </p:nvPr>
        </p:nvSpPr>
        <p:spPr>
          <a:xfrm>
            <a:off x="626646" y="1208597"/>
            <a:ext cx="10542104" cy="10604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3200" b="1" dirty="0"/>
              <a:t>CO Achievement </a:t>
            </a:r>
            <a:br>
              <a:rPr lang="en-MY" sz="2400" dirty="0"/>
            </a:br>
            <a:r>
              <a:rPr lang="en-MY" sz="2400" dirty="0"/>
              <a:t>(Performance indicator of students for lecturers to do Continual Quality Improvement on the course)</a:t>
            </a:r>
            <a:endParaRPr sz="2400" dirty="0"/>
          </a:p>
        </p:txBody>
      </p:sp>
      <p:grpSp>
        <p:nvGrpSpPr>
          <p:cNvPr id="249" name="Google Shape;249;p15"/>
          <p:cNvGrpSpPr/>
          <p:nvPr/>
        </p:nvGrpSpPr>
        <p:grpSpPr>
          <a:xfrm rot="-2100000">
            <a:off x="9278689" y="5605511"/>
            <a:ext cx="2197290" cy="491319"/>
            <a:chOff x="8898340" y="4531057"/>
            <a:chExt cx="2197290" cy="491319"/>
          </a:xfrm>
        </p:grpSpPr>
        <p:sp>
          <p:nvSpPr>
            <p:cNvPr id="250" name="Google Shape;250;p15"/>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15"/>
            <p:cNvSpPr txBox="1"/>
            <p:nvPr/>
          </p:nvSpPr>
          <p:spPr>
            <a:xfrm>
              <a:off x="9162905" y="4545883"/>
              <a:ext cx="16385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0" i="0" u="none" strike="noStrike" cap="none" dirty="0">
                  <a:solidFill>
                    <a:srgbClr val="000000"/>
                  </a:solidFill>
                  <a:latin typeface="Arial"/>
                  <a:ea typeface="Arial"/>
                  <a:cs typeface="Arial"/>
                  <a:sym typeface="Arial"/>
                </a:rPr>
                <a:t>EXAMPLE</a:t>
              </a:r>
              <a:endParaRPr dirty="0"/>
            </a:p>
          </p:txBody>
        </p:sp>
      </p:grpSp>
      <p:sp>
        <p:nvSpPr>
          <p:cNvPr id="252" name="Google Shape;25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15</a:t>
            </a:fld>
            <a:endParaRPr/>
          </a:p>
        </p:txBody>
      </p:sp>
      <p:cxnSp>
        <p:nvCxnSpPr>
          <p:cNvPr id="253" name="Google Shape;253;p15"/>
          <p:cNvCxnSpPr/>
          <p:nvPr/>
        </p:nvCxnSpPr>
        <p:spPr>
          <a:xfrm>
            <a:off x="274989" y="4393724"/>
            <a:ext cx="8862647" cy="0"/>
          </a:xfrm>
          <a:prstGeom prst="straightConnector1">
            <a:avLst/>
          </a:prstGeom>
          <a:noFill/>
          <a:ln w="31750" cap="flat" cmpd="sng">
            <a:solidFill>
              <a:srgbClr val="FF0000"/>
            </a:solidFill>
            <a:prstDash val="dash"/>
            <a:round/>
            <a:headEnd type="none" w="sm" len="sm"/>
            <a:tailEnd type="none" w="sm" len="sm"/>
          </a:ln>
        </p:spPr>
      </p:cxnSp>
      <p:sp>
        <p:nvSpPr>
          <p:cNvPr id="254" name="Google Shape;254;p15"/>
          <p:cNvSpPr txBox="1"/>
          <p:nvPr/>
        </p:nvSpPr>
        <p:spPr>
          <a:xfrm>
            <a:off x="274989" y="3621599"/>
            <a:ext cx="104868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2200" b="1" i="0" u="none" strike="noStrike" cap="none" dirty="0">
                <a:solidFill>
                  <a:srgbClr val="000000"/>
                </a:solidFill>
                <a:latin typeface="Arial"/>
                <a:ea typeface="Arial"/>
                <a:cs typeface="Arial"/>
                <a:sym typeface="Arial"/>
              </a:rPr>
              <a:t>Target</a:t>
            </a:r>
            <a:endParaRPr dirty="0"/>
          </a:p>
          <a:p>
            <a:pPr marL="0" marR="0" lvl="0" indent="0" algn="ctr" rtl="0">
              <a:lnSpc>
                <a:spcPct val="100000"/>
              </a:lnSpc>
              <a:spcBef>
                <a:spcPts val="0"/>
              </a:spcBef>
              <a:spcAft>
                <a:spcPts val="0"/>
              </a:spcAft>
              <a:buNone/>
            </a:pPr>
            <a:r>
              <a:rPr lang="en-MY" sz="2200" b="1" i="0" u="none" strike="noStrike" cap="none" dirty="0">
                <a:solidFill>
                  <a:srgbClr val="000000"/>
                </a:solidFill>
                <a:latin typeface="Arial"/>
                <a:ea typeface="Arial"/>
                <a:cs typeface="Arial"/>
                <a:sym typeface="Arial"/>
              </a:rPr>
              <a:t>50%</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1993809" y="1215513"/>
            <a:ext cx="7141790" cy="4509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2800" b="1" dirty="0"/>
              <a:t>Individual PO Achievement (to date)</a:t>
            </a:r>
            <a:endParaRPr sz="2800" b="1" dirty="0"/>
          </a:p>
        </p:txBody>
      </p:sp>
      <p:sp>
        <p:nvSpPr>
          <p:cNvPr id="261" name="Google Shape;261;p16"/>
          <p:cNvSpPr txBox="1"/>
          <p:nvPr/>
        </p:nvSpPr>
        <p:spPr>
          <a:xfrm>
            <a:off x="503981" y="6494241"/>
            <a:ext cx="105907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dirty="0">
                <a:solidFill>
                  <a:srgbClr val="000000"/>
                </a:solidFill>
                <a:latin typeface="Arial"/>
                <a:ea typeface="Arial"/>
                <a:cs typeface="Arial"/>
                <a:sym typeface="Arial"/>
              </a:rPr>
              <a:t>**You can check with your Academic Advisor every trimester on your accumulated PO scores.</a:t>
            </a:r>
            <a:endParaRPr sz="1800" b="1" i="0" u="none" strike="noStrike" cap="none" dirty="0">
              <a:solidFill>
                <a:srgbClr val="000000"/>
              </a:solidFill>
              <a:latin typeface="Arial"/>
              <a:ea typeface="Arial"/>
              <a:cs typeface="Arial"/>
              <a:sym typeface="Arial"/>
            </a:endParaRPr>
          </a:p>
        </p:txBody>
      </p:sp>
      <p:sp>
        <p:nvSpPr>
          <p:cNvPr id="266" name="Google Shape;26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16</a:t>
            </a:fld>
            <a:endParaRPr/>
          </a:p>
        </p:txBody>
      </p:sp>
      <p:pic>
        <p:nvPicPr>
          <p:cNvPr id="3" name="Picture 2">
            <a:extLst>
              <a:ext uri="{FF2B5EF4-FFF2-40B4-BE49-F238E27FC236}">
                <a16:creationId xmlns:a16="http://schemas.microsoft.com/office/drawing/2014/main" id="{23AAA13D-D06F-243F-0755-945FA137AA92}"/>
              </a:ext>
            </a:extLst>
          </p:cNvPr>
          <p:cNvPicPr>
            <a:picLocks noChangeAspect="1"/>
          </p:cNvPicPr>
          <p:nvPr/>
        </p:nvPicPr>
        <p:blipFill>
          <a:blip r:embed="rId3"/>
          <a:stretch>
            <a:fillRect/>
          </a:stretch>
        </p:blipFill>
        <p:spPr>
          <a:xfrm>
            <a:off x="818453" y="1690395"/>
            <a:ext cx="9983593" cy="4182059"/>
          </a:xfrm>
          <a:prstGeom prst="rect">
            <a:avLst/>
          </a:prstGeom>
        </p:spPr>
      </p:pic>
      <p:grpSp>
        <p:nvGrpSpPr>
          <p:cNvPr id="263" name="Google Shape;263;p16"/>
          <p:cNvGrpSpPr/>
          <p:nvPr/>
        </p:nvGrpSpPr>
        <p:grpSpPr>
          <a:xfrm rot="-2100000">
            <a:off x="9555004" y="5343705"/>
            <a:ext cx="2197290" cy="491319"/>
            <a:chOff x="8898340" y="4531057"/>
            <a:chExt cx="2197290" cy="491319"/>
          </a:xfrm>
        </p:grpSpPr>
        <p:sp>
          <p:nvSpPr>
            <p:cNvPr id="264" name="Google Shape;264;p16"/>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16"/>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dirty="0">
                  <a:solidFill>
                    <a:srgbClr val="000000"/>
                  </a:solidFill>
                  <a:latin typeface="Arial"/>
                  <a:ea typeface="Arial"/>
                  <a:cs typeface="Arial"/>
                  <a:sym typeface="Arial"/>
                </a:rPr>
                <a:t>EXAMPLE</a:t>
              </a:r>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7"/>
          <p:cNvSpPr txBox="1">
            <a:spLocks noGrp="1"/>
          </p:cNvSpPr>
          <p:nvPr>
            <p:ph type="title"/>
          </p:nvPr>
        </p:nvSpPr>
        <p:spPr>
          <a:xfrm>
            <a:off x="1993809" y="1215513"/>
            <a:ext cx="7141790" cy="4509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2800" b="1"/>
              <a:t>Individual PO Achievement (to date)</a:t>
            </a:r>
            <a:endParaRPr sz="2800" b="1"/>
          </a:p>
        </p:txBody>
      </p:sp>
      <p:sp>
        <p:nvSpPr>
          <p:cNvPr id="273" name="Google Shape;273;p17"/>
          <p:cNvSpPr txBox="1"/>
          <p:nvPr/>
        </p:nvSpPr>
        <p:spPr>
          <a:xfrm>
            <a:off x="503981" y="6474361"/>
            <a:ext cx="105907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a:solidFill>
                  <a:srgbClr val="000000"/>
                </a:solidFill>
                <a:latin typeface="Arial"/>
                <a:ea typeface="Arial"/>
                <a:cs typeface="Arial"/>
                <a:sym typeface="Arial"/>
              </a:rPr>
              <a:t>**You can also check your accumulated PO scores via UTAR (Student) Portal.</a:t>
            </a:r>
            <a:endParaRPr sz="1800" b="1" i="0" u="none" strike="noStrike" cap="none">
              <a:solidFill>
                <a:srgbClr val="000000"/>
              </a:solidFill>
              <a:latin typeface="Arial"/>
              <a:ea typeface="Arial"/>
              <a:cs typeface="Arial"/>
              <a:sym typeface="Arial"/>
            </a:endParaRPr>
          </a:p>
        </p:txBody>
      </p:sp>
      <p:grpSp>
        <p:nvGrpSpPr>
          <p:cNvPr id="274" name="Google Shape;274;p17"/>
          <p:cNvGrpSpPr/>
          <p:nvPr/>
        </p:nvGrpSpPr>
        <p:grpSpPr>
          <a:xfrm rot="-2100000">
            <a:off x="9077816" y="3360316"/>
            <a:ext cx="2197290" cy="491319"/>
            <a:chOff x="8898340" y="4531057"/>
            <a:chExt cx="2197290" cy="491319"/>
          </a:xfrm>
        </p:grpSpPr>
        <p:sp>
          <p:nvSpPr>
            <p:cNvPr id="275" name="Google Shape;275;p17"/>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p17"/>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sp>
        <p:nvSpPr>
          <p:cNvPr id="277" name="Google Shape;2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17</a:t>
            </a:fld>
            <a:endParaRPr/>
          </a:p>
        </p:txBody>
      </p:sp>
      <p:pic>
        <p:nvPicPr>
          <p:cNvPr id="279" name="Google Shape;279;p17" descr="Graphical user interface, application&#10;&#10;Description automatically generated"/>
          <p:cNvPicPr preferRelativeResize="0"/>
          <p:nvPr/>
        </p:nvPicPr>
        <p:blipFill rotWithShape="1">
          <a:blip r:embed="rId3">
            <a:alphaModFix/>
          </a:blip>
          <a:srcRect/>
          <a:stretch/>
        </p:blipFill>
        <p:spPr>
          <a:xfrm>
            <a:off x="781929" y="1978008"/>
            <a:ext cx="11015778" cy="32728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MY"/>
              <a:t>Example: Foundation Level </a:t>
            </a:r>
            <a:endParaRPr/>
          </a:p>
        </p:txBody>
      </p:sp>
      <p:pic>
        <p:nvPicPr>
          <p:cNvPr id="285" name="Google Shape;285;p18" descr="Graphical user interface, application, table&#10;&#10;Description automatically generated"/>
          <p:cNvPicPr preferRelativeResize="0"/>
          <p:nvPr/>
        </p:nvPicPr>
        <p:blipFill rotWithShape="1">
          <a:blip r:embed="rId3">
            <a:alphaModFix/>
          </a:blip>
          <a:srcRect b="41630"/>
          <a:stretch/>
        </p:blipFill>
        <p:spPr>
          <a:xfrm>
            <a:off x="175720" y="1636689"/>
            <a:ext cx="5760000" cy="4832303"/>
          </a:xfrm>
          <a:prstGeom prst="rect">
            <a:avLst/>
          </a:prstGeom>
          <a:noFill/>
          <a:ln>
            <a:noFill/>
          </a:ln>
        </p:spPr>
      </p:pic>
      <p:pic>
        <p:nvPicPr>
          <p:cNvPr id="286" name="Google Shape;286;p18" descr="Graphical user interface, application, table&#10;&#10;Description automatically generated"/>
          <p:cNvPicPr preferRelativeResize="0"/>
          <p:nvPr/>
        </p:nvPicPr>
        <p:blipFill rotWithShape="1">
          <a:blip r:embed="rId3">
            <a:alphaModFix/>
          </a:blip>
          <a:srcRect t="58370"/>
          <a:stretch/>
        </p:blipFill>
        <p:spPr>
          <a:xfrm>
            <a:off x="6096000" y="2694606"/>
            <a:ext cx="5760000" cy="3446389"/>
          </a:xfrm>
          <a:prstGeom prst="rect">
            <a:avLst/>
          </a:prstGeom>
          <a:noFill/>
          <a:ln>
            <a:noFill/>
          </a:ln>
        </p:spPr>
      </p:pic>
      <p:sp>
        <p:nvSpPr>
          <p:cNvPr id="287" name="Google Shape;287;p18"/>
          <p:cNvSpPr/>
          <p:nvPr/>
        </p:nvSpPr>
        <p:spPr>
          <a:xfrm>
            <a:off x="1127760" y="3251200"/>
            <a:ext cx="4427220" cy="81788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8" name="Google Shape;288;p18"/>
          <p:cNvSpPr txBox="1"/>
          <p:nvPr/>
        </p:nvSpPr>
        <p:spPr>
          <a:xfrm>
            <a:off x="503981" y="6484300"/>
            <a:ext cx="105907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a:solidFill>
                  <a:srgbClr val="000000"/>
                </a:solidFill>
                <a:latin typeface="Arial"/>
                <a:ea typeface="Arial"/>
                <a:cs typeface="Arial"/>
                <a:sym typeface="Arial"/>
              </a:rPr>
              <a:t>**You can also check your accumulated PO scores via UTAR (Student) Portal.</a:t>
            </a:r>
            <a:endParaRPr sz="1800" b="1" i="0" u="none" strike="noStrike" cap="none">
              <a:solidFill>
                <a:srgbClr val="000000"/>
              </a:solidFill>
              <a:latin typeface="Arial"/>
              <a:ea typeface="Arial"/>
              <a:cs typeface="Arial"/>
              <a:sym typeface="Arial"/>
            </a:endParaRPr>
          </a:p>
        </p:txBody>
      </p:sp>
      <p:grpSp>
        <p:nvGrpSpPr>
          <p:cNvPr id="289" name="Google Shape;289;p18"/>
          <p:cNvGrpSpPr/>
          <p:nvPr/>
        </p:nvGrpSpPr>
        <p:grpSpPr>
          <a:xfrm rot="-2100000">
            <a:off x="9077816" y="3360316"/>
            <a:ext cx="2197290" cy="491319"/>
            <a:chOff x="8898340" y="4531057"/>
            <a:chExt cx="2197290" cy="491319"/>
          </a:xfrm>
        </p:grpSpPr>
        <p:sp>
          <p:nvSpPr>
            <p:cNvPr id="290" name="Google Shape;290;p18"/>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1" name="Google Shape;291;p18"/>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grpSp>
        <p:nvGrpSpPr>
          <p:cNvPr id="292" name="Google Shape;292;p18"/>
          <p:cNvGrpSpPr/>
          <p:nvPr/>
        </p:nvGrpSpPr>
        <p:grpSpPr>
          <a:xfrm rot="-2100000">
            <a:off x="2613873" y="3915670"/>
            <a:ext cx="2197290" cy="491319"/>
            <a:chOff x="8898340" y="4531057"/>
            <a:chExt cx="2197290" cy="491319"/>
          </a:xfrm>
        </p:grpSpPr>
        <p:sp>
          <p:nvSpPr>
            <p:cNvPr id="293" name="Google Shape;293;p18"/>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18"/>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MY"/>
              <a:t>Example: Bachelor Level</a:t>
            </a:r>
            <a:endParaRPr/>
          </a:p>
        </p:txBody>
      </p:sp>
      <p:pic>
        <p:nvPicPr>
          <p:cNvPr id="300" name="Google Shape;300;p19" descr="Graphical user interface, application, table&#10;&#10;Description automatically generated"/>
          <p:cNvPicPr preferRelativeResize="0"/>
          <p:nvPr/>
        </p:nvPicPr>
        <p:blipFill rotWithShape="1">
          <a:blip r:embed="rId3">
            <a:alphaModFix/>
          </a:blip>
          <a:srcRect b="50000"/>
          <a:stretch/>
        </p:blipFill>
        <p:spPr>
          <a:xfrm>
            <a:off x="1036097" y="1329789"/>
            <a:ext cx="4729201" cy="5148000"/>
          </a:xfrm>
          <a:prstGeom prst="rect">
            <a:avLst/>
          </a:prstGeom>
          <a:noFill/>
          <a:ln>
            <a:noFill/>
          </a:ln>
        </p:spPr>
      </p:pic>
      <p:pic>
        <p:nvPicPr>
          <p:cNvPr id="301" name="Google Shape;301;p19" descr="Graphical user interface, application, table&#10;&#10;Description automatically generated"/>
          <p:cNvPicPr preferRelativeResize="0"/>
          <p:nvPr/>
        </p:nvPicPr>
        <p:blipFill rotWithShape="1">
          <a:blip r:embed="rId3">
            <a:alphaModFix/>
          </a:blip>
          <a:srcRect t="50000"/>
          <a:stretch/>
        </p:blipFill>
        <p:spPr>
          <a:xfrm>
            <a:off x="5963195" y="1319848"/>
            <a:ext cx="4729201" cy="5148000"/>
          </a:xfrm>
          <a:prstGeom prst="rect">
            <a:avLst/>
          </a:prstGeom>
          <a:noFill/>
          <a:ln>
            <a:noFill/>
          </a:ln>
        </p:spPr>
      </p:pic>
      <p:sp>
        <p:nvSpPr>
          <p:cNvPr id="302" name="Google Shape;302;p19"/>
          <p:cNvSpPr/>
          <p:nvPr/>
        </p:nvSpPr>
        <p:spPr>
          <a:xfrm>
            <a:off x="1836420" y="2672080"/>
            <a:ext cx="3627120" cy="6578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3" name="Google Shape;303;p19"/>
          <p:cNvSpPr txBox="1"/>
          <p:nvPr/>
        </p:nvSpPr>
        <p:spPr>
          <a:xfrm>
            <a:off x="503981" y="6464422"/>
            <a:ext cx="105907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a:solidFill>
                  <a:srgbClr val="000000"/>
                </a:solidFill>
                <a:latin typeface="Arial"/>
                <a:ea typeface="Arial"/>
                <a:cs typeface="Arial"/>
                <a:sym typeface="Arial"/>
              </a:rPr>
              <a:t>**You can also check your accumulated PO scores via UTAR (Student) Portal.</a:t>
            </a:r>
            <a:endParaRPr sz="1800" b="1" i="0" u="none" strike="noStrike" cap="none">
              <a:solidFill>
                <a:srgbClr val="000000"/>
              </a:solidFill>
              <a:latin typeface="Arial"/>
              <a:ea typeface="Arial"/>
              <a:cs typeface="Arial"/>
              <a:sym typeface="Arial"/>
            </a:endParaRPr>
          </a:p>
        </p:txBody>
      </p:sp>
      <p:grpSp>
        <p:nvGrpSpPr>
          <p:cNvPr id="304" name="Google Shape;304;p19"/>
          <p:cNvGrpSpPr/>
          <p:nvPr/>
        </p:nvGrpSpPr>
        <p:grpSpPr>
          <a:xfrm rot="-2100000">
            <a:off x="9077816" y="3360316"/>
            <a:ext cx="2197290" cy="491319"/>
            <a:chOff x="8898340" y="4531057"/>
            <a:chExt cx="2197290" cy="491319"/>
          </a:xfrm>
        </p:grpSpPr>
        <p:sp>
          <p:nvSpPr>
            <p:cNvPr id="305" name="Google Shape;305;p19"/>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19"/>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grpSp>
        <p:nvGrpSpPr>
          <p:cNvPr id="307" name="Google Shape;307;p19"/>
          <p:cNvGrpSpPr/>
          <p:nvPr/>
        </p:nvGrpSpPr>
        <p:grpSpPr>
          <a:xfrm rot="-2100000">
            <a:off x="2613873" y="3915670"/>
            <a:ext cx="2197290" cy="491319"/>
            <a:chOff x="8898340" y="4531057"/>
            <a:chExt cx="2197290" cy="491319"/>
          </a:xfrm>
        </p:grpSpPr>
        <p:sp>
          <p:nvSpPr>
            <p:cNvPr id="308" name="Google Shape;308;p19"/>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19"/>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1850" y="645213"/>
            <a:ext cx="10515600" cy="28527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MY" b="1"/>
              <a:t>What is OBE?</a:t>
            </a:r>
            <a:endParaRPr b="1"/>
          </a:p>
        </p:txBody>
      </p:sp>
      <p:sp>
        <p:nvSpPr>
          <p:cNvPr id="95" name="Google Shape;9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2</a:t>
            </a:fld>
            <a:endParaRPr/>
          </a:p>
        </p:txBody>
      </p:sp>
      <p:pic>
        <p:nvPicPr>
          <p:cNvPr id="96" name="Google Shape;96;p2" descr="ᐈ Cartoon question marks stock pics, Royalty Free question mark cartoon  pictures | download on Depositphotos®"/>
          <p:cNvPicPr preferRelativeResize="0"/>
          <p:nvPr/>
        </p:nvPicPr>
        <p:blipFill rotWithShape="1">
          <a:blip r:embed="rId3">
            <a:alphaModFix/>
          </a:blip>
          <a:srcRect l="14293" t="4607" r="17182" b="9117"/>
          <a:stretch/>
        </p:blipFill>
        <p:spPr>
          <a:xfrm>
            <a:off x="8610600" y="2495552"/>
            <a:ext cx="2504661" cy="37172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2"/>
          <p:cNvSpPr txBox="1">
            <a:spLocks noGrp="1"/>
          </p:cNvSpPr>
          <p:nvPr>
            <p:ph type="title"/>
          </p:nvPr>
        </p:nvSpPr>
        <p:spPr>
          <a:xfrm>
            <a:off x="599661" y="297911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MY" b="1" dirty="0"/>
              <a:t>Thank you!</a:t>
            </a:r>
            <a:endParaRPr dirty="0"/>
          </a:p>
        </p:txBody>
      </p:sp>
      <p:sp>
        <p:nvSpPr>
          <p:cNvPr id="359" name="Google Shape;35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l="75432" t="-11" r="9279" b="76252"/>
          <a:stretch/>
        </p:blipFill>
        <p:spPr>
          <a:xfrm>
            <a:off x="8603371" y="3041918"/>
            <a:ext cx="2833453" cy="3154220"/>
          </a:xfrm>
          <a:prstGeom prst="rect">
            <a:avLst/>
          </a:prstGeom>
          <a:noFill/>
          <a:ln>
            <a:noFill/>
          </a:ln>
        </p:spPr>
      </p:pic>
      <p:pic>
        <p:nvPicPr>
          <p:cNvPr id="103" name="Google Shape;103;p3"/>
          <p:cNvPicPr preferRelativeResize="0"/>
          <p:nvPr/>
        </p:nvPicPr>
        <p:blipFill rotWithShape="1">
          <a:blip r:embed="rId4">
            <a:alphaModFix/>
          </a:blip>
          <a:srcRect l="8575" r="63496"/>
          <a:stretch/>
        </p:blipFill>
        <p:spPr>
          <a:xfrm>
            <a:off x="79315" y="1837476"/>
            <a:ext cx="2166928" cy="3183047"/>
          </a:xfrm>
          <a:prstGeom prst="rect">
            <a:avLst/>
          </a:prstGeom>
          <a:noFill/>
          <a:ln>
            <a:noFill/>
          </a:ln>
        </p:spPr>
      </p:pic>
      <p:sp>
        <p:nvSpPr>
          <p:cNvPr id="104" name="Google Shape;104;p3"/>
          <p:cNvSpPr/>
          <p:nvPr/>
        </p:nvSpPr>
        <p:spPr>
          <a:xfrm>
            <a:off x="2246243" y="1837476"/>
            <a:ext cx="6042991" cy="3741172"/>
          </a:xfrm>
          <a:prstGeom prst="wedgeRoundRectCallout">
            <a:avLst>
              <a:gd name="adj1" fmla="val 62062"/>
              <a:gd name="adj2" fmla="val 23459"/>
              <a:gd name="adj3"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MY" sz="2600" b="0" i="0" u="none" strike="noStrike" cap="none">
                <a:solidFill>
                  <a:schemeClr val="dk1"/>
                </a:solidFill>
                <a:latin typeface="Calibri"/>
                <a:ea typeface="Calibri"/>
                <a:cs typeface="Calibri"/>
                <a:sym typeface="Calibri"/>
              </a:rPr>
              <a:t>OBE is </a:t>
            </a:r>
            <a:r>
              <a:rPr lang="en-MY" sz="2600" b="1" i="0" u="none" strike="noStrike" cap="none">
                <a:solidFill>
                  <a:srgbClr val="002060"/>
                </a:solidFill>
                <a:latin typeface="Calibri"/>
                <a:ea typeface="Calibri"/>
                <a:cs typeface="Calibri"/>
                <a:sym typeface="Calibri"/>
              </a:rPr>
              <a:t>Outcome-Based Education</a:t>
            </a:r>
            <a:r>
              <a:rPr lang="en-MY" sz="2600" b="0" i="0" u="none" strike="noStrike" cap="none">
                <a:solidFill>
                  <a:srgbClr val="002060"/>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MY" sz="2600" b="0" i="0" u="none" strike="noStrike" cap="none">
                <a:solidFill>
                  <a:schemeClr val="dk1"/>
                </a:solidFill>
                <a:latin typeface="Calibri"/>
                <a:ea typeface="Calibri"/>
                <a:cs typeface="Calibri"/>
                <a:sym typeface="Calibri"/>
              </a:rPr>
              <a:t>OBE is an approach that focuses on the </a:t>
            </a:r>
            <a:r>
              <a:rPr lang="en-MY" sz="2600" b="1" i="0" u="none" strike="noStrike" cap="none">
                <a:solidFill>
                  <a:srgbClr val="FF0000"/>
                </a:solidFill>
                <a:latin typeface="Calibri"/>
                <a:ea typeface="Calibri"/>
                <a:cs typeface="Calibri"/>
                <a:sym typeface="Calibri"/>
              </a:rPr>
              <a:t>attainment</a:t>
            </a:r>
            <a:r>
              <a:rPr lang="en-MY" sz="2600" b="0" i="0" u="none" strike="noStrike" cap="none">
                <a:solidFill>
                  <a:schemeClr val="dk1"/>
                </a:solidFill>
                <a:latin typeface="Calibri"/>
                <a:ea typeface="Calibri"/>
                <a:cs typeface="Calibri"/>
                <a:sym typeface="Calibri"/>
              </a:rPr>
              <a:t> of </a:t>
            </a:r>
            <a:r>
              <a:rPr lang="en-MY" sz="2600" b="1" i="0" u="none" strike="noStrike" cap="none">
                <a:solidFill>
                  <a:srgbClr val="FF0000"/>
                </a:solidFill>
                <a:latin typeface="Calibri"/>
                <a:ea typeface="Calibri"/>
                <a:cs typeface="Calibri"/>
                <a:sym typeface="Calibri"/>
              </a:rPr>
              <a:t>learning outcomes</a:t>
            </a:r>
            <a:r>
              <a:rPr lang="en-MY" sz="2600" b="0" i="0" u="none" strike="noStrike" cap="none">
                <a:solidFill>
                  <a:schemeClr val="dk1"/>
                </a:solidFill>
                <a:latin typeface="Calibri"/>
                <a:ea typeface="Calibri"/>
                <a:cs typeface="Calibri"/>
                <a:sym typeface="Calibri"/>
              </a:rPr>
              <a:t>. </a:t>
            </a: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MY" sz="2600" b="0" i="0" u="none" strike="noStrike" cap="none">
                <a:solidFill>
                  <a:schemeClr val="dk1"/>
                </a:solidFill>
                <a:latin typeface="Calibri"/>
                <a:ea typeface="Calibri"/>
                <a:cs typeface="Calibri"/>
                <a:sym typeface="Calibri"/>
              </a:rPr>
              <a:t>It focuses on what is </a:t>
            </a:r>
            <a:r>
              <a:rPr lang="en-MY" sz="2600" b="1" i="0" u="none" strike="noStrike" cap="none">
                <a:solidFill>
                  <a:srgbClr val="548135"/>
                </a:solidFill>
                <a:latin typeface="Calibri"/>
                <a:ea typeface="Calibri"/>
                <a:cs typeface="Calibri"/>
                <a:sym typeface="Calibri"/>
              </a:rPr>
              <a:t>essential</a:t>
            </a:r>
            <a:r>
              <a:rPr lang="en-MY" sz="2600" b="0" i="0" u="none" strike="noStrike" cap="none">
                <a:solidFill>
                  <a:schemeClr val="dk1"/>
                </a:solidFill>
                <a:latin typeface="Calibri"/>
                <a:ea typeface="Calibri"/>
                <a:cs typeface="Calibri"/>
                <a:sym typeface="Calibri"/>
              </a:rPr>
              <a:t> for students to be </a:t>
            </a:r>
            <a:r>
              <a:rPr lang="en-MY" sz="2600" b="1" i="0" u="none" strike="noStrike" cap="none">
                <a:solidFill>
                  <a:srgbClr val="548135"/>
                </a:solidFill>
                <a:latin typeface="Calibri"/>
                <a:ea typeface="Calibri"/>
                <a:cs typeface="Calibri"/>
                <a:sym typeface="Calibri"/>
              </a:rPr>
              <a:t>able to do </a:t>
            </a:r>
            <a:r>
              <a:rPr lang="en-MY" sz="2600" b="0" i="0" u="none" strike="noStrike" cap="none">
                <a:solidFill>
                  <a:schemeClr val="dk1"/>
                </a:solidFill>
                <a:latin typeface="Calibri"/>
                <a:ea typeface="Calibri"/>
                <a:cs typeface="Calibri"/>
                <a:sym typeface="Calibri"/>
              </a:rPr>
              <a:t>successfully </a:t>
            </a:r>
            <a:r>
              <a:rPr lang="en-MY" sz="2600" b="1" i="0" u="none" strike="noStrike" cap="none">
                <a:solidFill>
                  <a:srgbClr val="548135"/>
                </a:solidFill>
                <a:latin typeface="Calibri"/>
                <a:ea typeface="Calibri"/>
                <a:cs typeface="Calibri"/>
                <a:sym typeface="Calibri"/>
              </a:rPr>
              <a:t>at the end</a:t>
            </a:r>
            <a:r>
              <a:rPr lang="en-MY" sz="2600" b="0" i="0" u="none" strike="noStrike" cap="none">
                <a:solidFill>
                  <a:schemeClr val="dk1"/>
                </a:solidFill>
                <a:latin typeface="Calibri"/>
                <a:ea typeface="Calibri"/>
                <a:cs typeface="Calibri"/>
                <a:sym typeface="Calibri"/>
              </a:rPr>
              <a:t> of their learning experiences.</a:t>
            </a:r>
            <a:endParaRPr sz="2600" b="0" i="0" u="none" strike="noStrike" cap="none">
              <a:solidFill>
                <a:srgbClr val="000000"/>
              </a:solidFill>
              <a:latin typeface="Calibri"/>
              <a:ea typeface="Calibri"/>
              <a:cs typeface="Calibri"/>
              <a:sym typeface="Calibri"/>
            </a:endParaRPr>
          </a:p>
        </p:txBody>
      </p:sp>
      <p:sp>
        <p:nvSpPr>
          <p:cNvPr id="105" name="Google Shape;10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descr="Title"/>
          <p:cNvSpPr txBox="1"/>
          <p:nvPr/>
        </p:nvSpPr>
        <p:spPr>
          <a:xfrm>
            <a:off x="735220" y="1295766"/>
            <a:ext cx="7958138" cy="701675"/>
          </a:xfrm>
          <a:prstGeom prst="rect">
            <a:avLst/>
          </a:prstGeom>
          <a:noFill/>
          <a:ln>
            <a:noFill/>
          </a:ln>
        </p:spPr>
        <p:txBody>
          <a:bodyPr spcFirstLastPara="1" wrap="square" lIns="0"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MY" sz="2800" b="1" i="0" u="none" strike="noStrike" cap="none">
                <a:solidFill>
                  <a:schemeClr val="dk1"/>
                </a:solidFill>
                <a:latin typeface="Calibri"/>
                <a:ea typeface="Calibri"/>
                <a:cs typeface="Calibri"/>
                <a:sym typeface="Calibri"/>
              </a:rPr>
              <a:t>Why is OBE needed?</a:t>
            </a:r>
            <a:endParaRPr/>
          </a:p>
        </p:txBody>
      </p:sp>
      <p:sp>
        <p:nvSpPr>
          <p:cNvPr id="113" name="Google Shape;113;p4"/>
          <p:cNvSpPr txBox="1"/>
          <p:nvPr/>
        </p:nvSpPr>
        <p:spPr>
          <a:xfrm>
            <a:off x="641063" y="1906153"/>
            <a:ext cx="11051121" cy="1661993"/>
          </a:xfrm>
          <a:prstGeom prst="rect">
            <a:avLst/>
          </a:prstGeom>
          <a:noFill/>
          <a:ln>
            <a:noFill/>
          </a:ln>
        </p:spPr>
        <p:txBody>
          <a:bodyPr spcFirstLastPara="1" wrap="square" lIns="91425" tIns="45700" rIns="91425" bIns="45700" anchor="t" anchorCtr="0">
            <a:spAutoFit/>
          </a:bodyPr>
          <a:lstStyle/>
          <a:p>
            <a:pPr marL="0" marR="0" lvl="0" indent="-139700" algn="just" rtl="0">
              <a:lnSpc>
                <a:spcPct val="100000"/>
              </a:lnSpc>
              <a:spcBef>
                <a:spcPts val="0"/>
              </a:spcBef>
              <a:spcAft>
                <a:spcPts val="0"/>
              </a:spcAft>
              <a:buClr>
                <a:srgbClr val="000000"/>
              </a:buClr>
              <a:buSzPts val="2200"/>
              <a:buFont typeface="Arial"/>
              <a:buChar char="•"/>
            </a:pPr>
            <a:r>
              <a:rPr lang="en-MY" sz="2200" b="0" i="0" u="none" strike="noStrike" cap="none">
                <a:solidFill>
                  <a:schemeClr val="dk1"/>
                </a:solidFill>
                <a:latin typeface="Calibri"/>
                <a:ea typeface="Calibri"/>
                <a:cs typeface="Calibri"/>
                <a:sym typeface="Calibri"/>
              </a:rPr>
              <a:t>OBE is a systematic approach in curriculum delivery that </a:t>
            </a:r>
            <a:r>
              <a:rPr lang="en-MY" sz="2200" b="1" i="0" u="none" strike="noStrike" cap="none">
                <a:solidFill>
                  <a:srgbClr val="BF9000"/>
                </a:solidFill>
                <a:latin typeface="Calibri"/>
                <a:ea typeface="Calibri"/>
                <a:cs typeface="Calibri"/>
                <a:sym typeface="Calibri"/>
              </a:rPr>
              <a:t>focuses on a set of intended goals</a:t>
            </a:r>
            <a:r>
              <a:rPr lang="en-MY" sz="2200" b="0" i="0" u="none" strike="noStrike" cap="none">
                <a:solidFill>
                  <a:schemeClr val="dk1"/>
                </a:solidFill>
                <a:latin typeface="Calibri"/>
                <a:ea typeface="Calibri"/>
                <a:cs typeface="Calibri"/>
                <a:sym typeface="Calibri"/>
              </a:rPr>
              <a:t>.</a:t>
            </a:r>
            <a:endParaRPr/>
          </a:p>
          <a:p>
            <a:pPr marL="0" marR="0" lvl="0" indent="-139700" algn="just" rtl="0">
              <a:lnSpc>
                <a:spcPct val="100000"/>
              </a:lnSpc>
              <a:spcBef>
                <a:spcPts val="0"/>
              </a:spcBef>
              <a:spcAft>
                <a:spcPts val="0"/>
              </a:spcAft>
              <a:buClr>
                <a:srgbClr val="000000"/>
              </a:buClr>
              <a:buSzPts val="2200"/>
              <a:buFont typeface="Arial"/>
              <a:buChar char="•"/>
            </a:pPr>
            <a:r>
              <a:rPr lang="en-MY" sz="2200" b="0" i="0" u="none" strike="noStrike" cap="none">
                <a:solidFill>
                  <a:schemeClr val="dk1"/>
                </a:solidFill>
                <a:latin typeface="Calibri"/>
                <a:ea typeface="Calibri"/>
                <a:cs typeface="Calibri"/>
                <a:sym typeface="Calibri"/>
              </a:rPr>
              <a:t>Based on </a:t>
            </a:r>
            <a:r>
              <a:rPr lang="en-MY" sz="2200" b="1" i="0" u="none" strike="noStrike" cap="none">
                <a:solidFill>
                  <a:srgbClr val="BF9000"/>
                </a:solidFill>
                <a:latin typeface="Calibri"/>
                <a:ea typeface="Calibri"/>
                <a:cs typeface="Calibri"/>
                <a:sym typeface="Calibri"/>
              </a:rPr>
              <a:t>student-centered learning </a:t>
            </a:r>
            <a:r>
              <a:rPr lang="en-MY" sz="2200" b="0" i="0" u="none" strike="noStrike" cap="none">
                <a:solidFill>
                  <a:schemeClr val="dk1"/>
                </a:solidFill>
                <a:latin typeface="Calibri"/>
                <a:ea typeface="Calibri"/>
                <a:cs typeface="Calibri"/>
                <a:sym typeface="Calibri"/>
              </a:rPr>
              <a:t>philosophy that focuses on empirically measuring student performance, which are called outcomes.</a:t>
            </a:r>
            <a:endParaRPr/>
          </a:p>
          <a:p>
            <a:pPr marL="0" marR="0" lvl="0" indent="-139700" algn="just" rtl="0">
              <a:lnSpc>
                <a:spcPct val="100000"/>
              </a:lnSpc>
              <a:spcBef>
                <a:spcPts val="0"/>
              </a:spcBef>
              <a:spcAft>
                <a:spcPts val="0"/>
              </a:spcAft>
              <a:buClr>
                <a:srgbClr val="000000"/>
              </a:buClr>
              <a:buSzPts val="2200"/>
              <a:buFont typeface="Arial"/>
              <a:buChar char="•"/>
            </a:pPr>
            <a:r>
              <a:rPr lang="en-MY" sz="2200" b="0" i="0" u="none" strike="noStrike" cap="none">
                <a:solidFill>
                  <a:schemeClr val="dk1"/>
                </a:solidFill>
                <a:latin typeface="Calibri"/>
                <a:ea typeface="Calibri"/>
                <a:cs typeface="Calibri"/>
                <a:sym typeface="Calibri"/>
              </a:rPr>
              <a:t>An approach that fosters the spirit of </a:t>
            </a:r>
            <a:r>
              <a:rPr lang="en-MY" sz="2200" b="1" i="0" u="none" strike="noStrike" cap="none">
                <a:solidFill>
                  <a:srgbClr val="BF9000"/>
                </a:solidFill>
                <a:latin typeface="Calibri"/>
                <a:ea typeface="Calibri"/>
                <a:cs typeface="Calibri"/>
                <a:sym typeface="Calibri"/>
              </a:rPr>
              <a:t>Continuous Quality Improvement (CQI)</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4"/>
          <p:cNvSpPr txBox="1"/>
          <p:nvPr/>
        </p:nvSpPr>
        <p:spPr>
          <a:xfrm>
            <a:off x="8610600" y="6356350"/>
            <a:ext cx="2743200" cy="365125"/>
          </a:xfrm>
          <a:prstGeom prst="rect">
            <a:avLst/>
          </a:prstGeom>
          <a:noFill/>
          <a:ln>
            <a:noFill/>
          </a:ln>
        </p:spPr>
        <p:txBody>
          <a:bodyPr spcFirstLastPara="1" wrap="square" lIns="0" tIns="45700" rIns="0" bIns="45700" anchor="t" anchorCtr="0">
            <a:noAutofit/>
          </a:bodyPr>
          <a:lstStyle/>
          <a:p>
            <a:pPr marL="0" marR="0" lvl="0" indent="0" algn="r" rtl="0">
              <a:lnSpc>
                <a:spcPct val="90000"/>
              </a:lnSpc>
              <a:spcBef>
                <a:spcPts val="0"/>
              </a:spcBef>
              <a:spcAft>
                <a:spcPts val="0"/>
              </a:spcAft>
              <a:buClr>
                <a:schemeClr val="dk1"/>
              </a:buClr>
              <a:buSzPts val="2800"/>
              <a:buFont typeface="Arial"/>
              <a:buNone/>
            </a:pPr>
            <a:fld id="{00000000-1234-1234-1234-123412341234}" type="slidenum">
              <a:rPr lang="en-MY"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0FE374C-76CC-185B-E5AB-5670814149A8}"/>
              </a:ext>
            </a:extLst>
          </p:cNvPr>
          <p:cNvPicPr>
            <a:picLocks noChangeAspect="1"/>
          </p:cNvPicPr>
          <p:nvPr/>
        </p:nvPicPr>
        <p:blipFill>
          <a:blip r:embed="rId3"/>
          <a:stretch>
            <a:fillRect/>
          </a:stretch>
        </p:blipFill>
        <p:spPr>
          <a:xfrm>
            <a:off x="2209374" y="3290376"/>
            <a:ext cx="7441063" cy="34777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l="75432" t="-11" r="9279" b="76252"/>
          <a:stretch/>
        </p:blipFill>
        <p:spPr>
          <a:xfrm>
            <a:off x="8610600" y="3988051"/>
            <a:ext cx="2140829" cy="2368282"/>
          </a:xfrm>
          <a:prstGeom prst="rect">
            <a:avLst/>
          </a:prstGeom>
          <a:noFill/>
          <a:ln>
            <a:noFill/>
          </a:ln>
        </p:spPr>
      </p:pic>
      <p:pic>
        <p:nvPicPr>
          <p:cNvPr id="122" name="Google Shape;122;p5"/>
          <p:cNvPicPr preferRelativeResize="0"/>
          <p:nvPr/>
        </p:nvPicPr>
        <p:blipFill rotWithShape="1">
          <a:blip r:embed="rId4">
            <a:alphaModFix/>
          </a:blip>
          <a:srcRect r="56303"/>
          <a:stretch/>
        </p:blipFill>
        <p:spPr>
          <a:xfrm>
            <a:off x="0" y="2882348"/>
            <a:ext cx="2285999" cy="2056274"/>
          </a:xfrm>
          <a:prstGeom prst="rect">
            <a:avLst/>
          </a:prstGeom>
          <a:noFill/>
          <a:ln>
            <a:noFill/>
          </a:ln>
        </p:spPr>
      </p:pic>
      <p:sp>
        <p:nvSpPr>
          <p:cNvPr id="123" name="Google Shape;123;p5"/>
          <p:cNvSpPr/>
          <p:nvPr/>
        </p:nvSpPr>
        <p:spPr>
          <a:xfrm>
            <a:off x="2285999" y="2882348"/>
            <a:ext cx="4677507" cy="3206987"/>
          </a:xfrm>
          <a:prstGeom prst="wedgeRoundRectCallout">
            <a:avLst>
              <a:gd name="adj1" fmla="val 62062"/>
              <a:gd name="adj2" fmla="val 23459"/>
              <a:gd name="adj3" fmla="val 16667"/>
            </a:avLst>
          </a:prstGeom>
          <a:solidFill>
            <a:srgbClr val="B3C6E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MY" sz="3200" b="0" i="0" u="none" strike="noStrike" cap="none" dirty="0">
                <a:solidFill>
                  <a:schemeClr val="dk1"/>
                </a:solidFill>
                <a:latin typeface="Calibri"/>
                <a:ea typeface="Calibri"/>
                <a:cs typeface="Calibri"/>
                <a:sym typeface="Calibri"/>
              </a:rPr>
              <a:t>Also, OBE is a requirement from </a:t>
            </a:r>
            <a:r>
              <a:rPr lang="en-MY" sz="3200" b="1" i="0" u="none" strike="noStrike" cap="none" dirty="0">
                <a:solidFill>
                  <a:srgbClr val="FF0000"/>
                </a:solidFill>
                <a:latin typeface="Calibri"/>
                <a:ea typeface="Calibri"/>
                <a:cs typeface="Calibri"/>
                <a:sym typeface="Calibri"/>
              </a:rPr>
              <a:t>qualification bodies </a:t>
            </a:r>
            <a:r>
              <a:rPr lang="en-MY" sz="3200" b="0" i="0" u="none" strike="noStrike" cap="none" dirty="0">
                <a:solidFill>
                  <a:schemeClr val="dk1"/>
                </a:solidFill>
                <a:latin typeface="Calibri"/>
                <a:ea typeface="Calibri"/>
                <a:cs typeface="Calibri"/>
                <a:sym typeface="Calibri"/>
              </a:rPr>
              <a:t>/ </a:t>
            </a:r>
            <a:r>
              <a:rPr lang="en-MY" sz="3200" b="1" i="0" u="none" strike="noStrike" cap="none" dirty="0">
                <a:solidFill>
                  <a:srgbClr val="FF0000"/>
                </a:solidFill>
                <a:latin typeface="Calibri"/>
                <a:ea typeface="Calibri"/>
                <a:cs typeface="Calibri"/>
                <a:sym typeface="Calibri"/>
              </a:rPr>
              <a:t>professional bodies </a:t>
            </a:r>
            <a:r>
              <a:rPr lang="en-MY" sz="3200" b="0" i="0" u="none" strike="noStrike" cap="none" dirty="0">
                <a:solidFill>
                  <a:schemeClr val="dk1"/>
                </a:solidFill>
                <a:latin typeface="Calibri"/>
                <a:ea typeface="Calibri"/>
                <a:cs typeface="Calibri"/>
                <a:sym typeface="Calibri"/>
              </a:rPr>
              <a:t>such as </a:t>
            </a:r>
            <a:r>
              <a:rPr lang="en-MY" sz="3200" b="1" i="0" u="none" strike="noStrike" cap="none" dirty="0">
                <a:solidFill>
                  <a:schemeClr val="dk1"/>
                </a:solidFill>
                <a:latin typeface="Calibri"/>
                <a:ea typeface="Calibri"/>
                <a:cs typeface="Calibri"/>
                <a:sym typeface="Calibri"/>
              </a:rPr>
              <a:t>MQA, MOHE, BEM, EAC, LJBM and MBOT</a:t>
            </a:r>
            <a:endParaRPr sz="3200" b="1" i="0" u="none" strike="noStrike" cap="none" dirty="0">
              <a:solidFill>
                <a:schemeClr val="dk1"/>
              </a:solidFill>
              <a:latin typeface="Calibri"/>
              <a:ea typeface="Calibri"/>
              <a:cs typeface="Calibri"/>
              <a:sym typeface="Calibri"/>
            </a:endParaRPr>
          </a:p>
        </p:txBody>
      </p:sp>
      <p:sp>
        <p:nvSpPr>
          <p:cNvPr id="124" name="Google Shape;124;p5"/>
          <p:cNvSpPr/>
          <p:nvPr/>
        </p:nvSpPr>
        <p:spPr>
          <a:xfrm>
            <a:off x="7090117" y="777716"/>
            <a:ext cx="5007725" cy="3090900"/>
          </a:xfrm>
          <a:prstGeom prst="rect">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endParaRPr sz="3200" b="0" i="0" u="none" strike="noStrike" cap="none">
              <a:solidFill>
                <a:srgbClr val="7030A0"/>
              </a:solidFill>
              <a:latin typeface="Calibri"/>
              <a:ea typeface="Calibri"/>
              <a:cs typeface="Calibri"/>
              <a:sym typeface="Calibri"/>
            </a:endParaRPr>
          </a:p>
        </p:txBody>
      </p:sp>
      <p:pic>
        <p:nvPicPr>
          <p:cNvPr id="125" name="Google Shape;125;p5"/>
          <p:cNvPicPr preferRelativeResize="0"/>
          <p:nvPr/>
        </p:nvPicPr>
        <p:blipFill rotWithShape="1">
          <a:blip r:embed="rId5">
            <a:alphaModFix/>
          </a:blip>
          <a:srcRect/>
          <a:stretch/>
        </p:blipFill>
        <p:spPr>
          <a:xfrm>
            <a:off x="7190347" y="1258139"/>
            <a:ext cx="1382151" cy="640733"/>
          </a:xfrm>
          <a:prstGeom prst="rect">
            <a:avLst/>
          </a:prstGeom>
          <a:noFill/>
          <a:ln>
            <a:noFill/>
          </a:ln>
        </p:spPr>
      </p:pic>
      <p:pic>
        <p:nvPicPr>
          <p:cNvPr id="126" name="Google Shape;126;p5"/>
          <p:cNvPicPr preferRelativeResize="0"/>
          <p:nvPr/>
        </p:nvPicPr>
        <p:blipFill rotWithShape="1">
          <a:blip r:embed="rId6">
            <a:alphaModFix/>
          </a:blip>
          <a:srcRect/>
          <a:stretch/>
        </p:blipFill>
        <p:spPr>
          <a:xfrm>
            <a:off x="7230602" y="2293144"/>
            <a:ext cx="1071563" cy="1135856"/>
          </a:xfrm>
          <a:prstGeom prst="rect">
            <a:avLst/>
          </a:prstGeom>
          <a:noFill/>
          <a:ln>
            <a:noFill/>
          </a:ln>
        </p:spPr>
      </p:pic>
      <p:pic>
        <p:nvPicPr>
          <p:cNvPr id="128" name="Google Shape;128;p5"/>
          <p:cNvPicPr preferRelativeResize="0"/>
          <p:nvPr/>
        </p:nvPicPr>
        <p:blipFill rotWithShape="1">
          <a:blip r:embed="rId7">
            <a:alphaModFix/>
          </a:blip>
          <a:srcRect/>
          <a:stretch/>
        </p:blipFill>
        <p:spPr>
          <a:xfrm>
            <a:off x="8531206" y="2824887"/>
            <a:ext cx="2014692" cy="627285"/>
          </a:xfrm>
          <a:prstGeom prst="rect">
            <a:avLst/>
          </a:prstGeom>
          <a:noFill/>
          <a:ln>
            <a:noFill/>
          </a:ln>
        </p:spPr>
      </p:pic>
      <p:sp>
        <p:nvSpPr>
          <p:cNvPr id="129" name="Google Shape;12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5</a:t>
            </a:fld>
            <a:endParaRPr/>
          </a:p>
        </p:txBody>
      </p:sp>
      <p:pic>
        <p:nvPicPr>
          <p:cNvPr id="2" name="Google Shape;80;p11">
            <a:hlinkClick r:id="rId8"/>
            <a:extLst>
              <a:ext uri="{FF2B5EF4-FFF2-40B4-BE49-F238E27FC236}">
                <a16:creationId xmlns:a16="http://schemas.microsoft.com/office/drawing/2014/main" id="{41C7FCEC-E785-C439-47E9-9C64EA455F6D}"/>
              </a:ext>
            </a:extLst>
          </p:cNvPr>
          <p:cNvPicPr preferRelativeResize="0"/>
          <p:nvPr/>
        </p:nvPicPr>
        <p:blipFill rotWithShape="1">
          <a:blip r:embed="rId9">
            <a:alphaModFix/>
          </a:blip>
          <a:srcRect/>
          <a:stretch/>
        </p:blipFill>
        <p:spPr>
          <a:xfrm>
            <a:off x="8699109" y="1113301"/>
            <a:ext cx="1257365" cy="983390"/>
          </a:xfrm>
          <a:prstGeom prst="rect">
            <a:avLst/>
          </a:prstGeom>
          <a:noFill/>
          <a:ln>
            <a:noFill/>
          </a:ln>
          <a:effectLst>
            <a:outerShdw dist="139699" dir="2700000" algn="ctr" rotWithShape="0">
              <a:schemeClr val="dk2">
                <a:alpha val="64705"/>
              </a:schemeClr>
            </a:outerShdw>
          </a:effectLst>
        </p:spPr>
      </p:pic>
      <p:pic>
        <p:nvPicPr>
          <p:cNvPr id="4" name="Picture 3">
            <a:extLst>
              <a:ext uri="{FF2B5EF4-FFF2-40B4-BE49-F238E27FC236}">
                <a16:creationId xmlns:a16="http://schemas.microsoft.com/office/drawing/2014/main" id="{EC436B6E-D122-6E74-A8DF-C2A6A3D03544}"/>
              </a:ext>
            </a:extLst>
          </p:cNvPr>
          <p:cNvPicPr>
            <a:picLocks noChangeAspect="1"/>
          </p:cNvPicPr>
          <p:nvPr/>
        </p:nvPicPr>
        <p:blipFill>
          <a:blip r:embed="rId10"/>
          <a:stretch>
            <a:fillRect/>
          </a:stretch>
        </p:blipFill>
        <p:spPr>
          <a:xfrm>
            <a:off x="10225580" y="2304374"/>
            <a:ext cx="1821089" cy="983389"/>
          </a:xfrm>
          <a:prstGeom prst="rect">
            <a:avLst/>
          </a:prstGeom>
        </p:spPr>
      </p:pic>
      <p:pic>
        <p:nvPicPr>
          <p:cNvPr id="5" name="Google Shape;76;p11">
            <a:extLst>
              <a:ext uri="{FF2B5EF4-FFF2-40B4-BE49-F238E27FC236}">
                <a16:creationId xmlns:a16="http://schemas.microsoft.com/office/drawing/2014/main" id="{1C24DAD3-F16B-C1D6-1C69-626EFB7BFCCB}"/>
              </a:ext>
            </a:extLst>
          </p:cNvPr>
          <p:cNvPicPr preferRelativeResize="0"/>
          <p:nvPr/>
        </p:nvPicPr>
        <p:blipFill rotWithShape="1">
          <a:blip r:embed="rId11">
            <a:alphaModFix/>
          </a:blip>
          <a:srcRect/>
          <a:stretch/>
        </p:blipFill>
        <p:spPr>
          <a:xfrm>
            <a:off x="10181490" y="1207313"/>
            <a:ext cx="1909271" cy="691559"/>
          </a:xfrm>
          <a:prstGeom prst="rect">
            <a:avLst/>
          </a:prstGeom>
          <a:noFill/>
          <a:ln>
            <a:noFill/>
          </a:ln>
          <a:effectLst>
            <a:outerShdw dist="139699" sx="1000" sy="1000" algn="ctr" rotWithShape="0">
              <a:schemeClr val="dk2"/>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6"/>
          <p:cNvGrpSpPr/>
          <p:nvPr/>
        </p:nvGrpSpPr>
        <p:grpSpPr>
          <a:xfrm>
            <a:off x="630806" y="2226365"/>
            <a:ext cx="8205081" cy="3686855"/>
            <a:chOff x="628649" y="924861"/>
            <a:chExt cx="7980860" cy="3636676"/>
          </a:xfrm>
        </p:grpSpPr>
        <p:pic>
          <p:nvPicPr>
            <p:cNvPr id="136" name="Google Shape;136;p6"/>
            <p:cNvPicPr preferRelativeResize="0"/>
            <p:nvPr/>
          </p:nvPicPr>
          <p:blipFill rotWithShape="1">
            <a:blip r:embed="rId3">
              <a:alphaModFix/>
            </a:blip>
            <a:srcRect/>
            <a:stretch/>
          </p:blipFill>
          <p:spPr>
            <a:xfrm>
              <a:off x="2107789" y="924861"/>
              <a:ext cx="6501720" cy="3636676"/>
            </a:xfrm>
            <a:prstGeom prst="rect">
              <a:avLst/>
            </a:prstGeom>
            <a:noFill/>
            <a:ln w="22225" cap="flat" cmpd="sng">
              <a:solidFill>
                <a:srgbClr val="F2F2F2"/>
              </a:solidFill>
              <a:prstDash val="solid"/>
              <a:round/>
              <a:headEnd type="none" w="sm" len="sm"/>
              <a:tailEnd type="none" w="sm" len="sm"/>
            </a:ln>
          </p:spPr>
        </p:pic>
        <p:sp>
          <p:nvSpPr>
            <p:cNvPr id="137" name="Google Shape;137;p6"/>
            <p:cNvSpPr txBox="1"/>
            <p:nvPr/>
          </p:nvSpPr>
          <p:spPr>
            <a:xfrm>
              <a:off x="628650" y="1854761"/>
              <a:ext cx="1392300" cy="276900"/>
            </a:xfrm>
            <a:prstGeom prst="rect">
              <a:avLst/>
            </a:prstGeom>
            <a:noFill/>
            <a:ln w="222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MY" sz="1400" b="1" i="0" u="none" strike="noStrike" cap="none" dirty="0">
                  <a:solidFill>
                    <a:schemeClr val="dk1"/>
                  </a:solidFill>
                  <a:latin typeface="Calibri"/>
                  <a:ea typeface="Calibri"/>
                  <a:cs typeface="Calibri"/>
                  <a:sym typeface="Calibri"/>
                </a:rPr>
                <a:t>Professional Level</a:t>
              </a:r>
              <a:endParaRPr sz="1400" b="1" i="0" u="none" strike="noStrike" cap="none" dirty="0">
                <a:solidFill>
                  <a:schemeClr val="dk1"/>
                </a:solidFill>
                <a:latin typeface="Calibri"/>
                <a:ea typeface="Calibri"/>
                <a:cs typeface="Calibri"/>
                <a:sym typeface="Calibri"/>
              </a:endParaRPr>
            </a:p>
          </p:txBody>
        </p:sp>
        <p:sp>
          <p:nvSpPr>
            <p:cNvPr id="138" name="Google Shape;138;p6"/>
            <p:cNvSpPr txBox="1"/>
            <p:nvPr/>
          </p:nvSpPr>
          <p:spPr>
            <a:xfrm>
              <a:off x="628650" y="2599828"/>
              <a:ext cx="1362000" cy="276900"/>
            </a:xfrm>
            <a:prstGeom prst="rect">
              <a:avLst/>
            </a:prstGeom>
            <a:noFill/>
            <a:ln w="222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MY" sz="1400" b="1" i="0" u="none" strike="noStrike" cap="none" dirty="0">
                  <a:solidFill>
                    <a:schemeClr val="dk1"/>
                  </a:solidFill>
                  <a:latin typeface="Calibri"/>
                  <a:ea typeface="Calibri"/>
                  <a:cs typeface="Calibri"/>
                  <a:sym typeface="Calibri"/>
                </a:rPr>
                <a:t>Programme Level</a:t>
              </a:r>
              <a:endParaRPr sz="1400" b="1" i="0" u="none" strike="noStrike" cap="none" dirty="0">
                <a:solidFill>
                  <a:schemeClr val="dk1"/>
                </a:solidFill>
                <a:latin typeface="Calibri"/>
                <a:ea typeface="Calibri"/>
                <a:cs typeface="Calibri"/>
                <a:sym typeface="Calibri"/>
              </a:endParaRPr>
            </a:p>
          </p:txBody>
        </p:sp>
        <p:sp>
          <p:nvSpPr>
            <p:cNvPr id="139" name="Google Shape;139;p6"/>
            <p:cNvSpPr txBox="1"/>
            <p:nvPr/>
          </p:nvSpPr>
          <p:spPr>
            <a:xfrm>
              <a:off x="628649" y="3697792"/>
              <a:ext cx="1165255" cy="276900"/>
            </a:xfrm>
            <a:prstGeom prst="rect">
              <a:avLst/>
            </a:prstGeom>
            <a:noFill/>
            <a:ln w="222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MY" sz="1400" b="1" i="0" u="none" strike="noStrike" cap="none" dirty="0">
                  <a:solidFill>
                    <a:schemeClr val="dk1"/>
                  </a:solidFill>
                  <a:latin typeface="Calibri"/>
                  <a:ea typeface="Calibri"/>
                  <a:cs typeface="Calibri"/>
                  <a:sym typeface="Calibri"/>
                </a:rPr>
                <a:t>Course Level</a:t>
              </a:r>
              <a:endParaRPr sz="1400" b="1" i="0" u="none" strike="noStrike" cap="none" dirty="0">
                <a:solidFill>
                  <a:schemeClr val="dk1"/>
                </a:solidFill>
                <a:latin typeface="Calibri"/>
                <a:ea typeface="Calibri"/>
                <a:cs typeface="Calibri"/>
                <a:sym typeface="Calibri"/>
              </a:endParaRPr>
            </a:p>
          </p:txBody>
        </p:sp>
      </p:grpSp>
      <p:sp>
        <p:nvSpPr>
          <p:cNvPr id="140" name="Google Shape;140;p6"/>
          <p:cNvSpPr/>
          <p:nvPr/>
        </p:nvSpPr>
        <p:spPr>
          <a:xfrm>
            <a:off x="510206" y="2117346"/>
            <a:ext cx="8574157" cy="4050125"/>
          </a:xfrm>
          <a:prstGeom prst="rect">
            <a:avLst/>
          </a:prstGeom>
          <a:no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41" name="Google Shape;141;p6"/>
          <p:cNvPicPr preferRelativeResize="0"/>
          <p:nvPr/>
        </p:nvPicPr>
        <p:blipFill rotWithShape="1">
          <a:blip r:embed="rId4">
            <a:alphaModFix/>
          </a:blip>
          <a:srcRect l="75432" t="-11" r="9279" b="76252"/>
          <a:stretch/>
        </p:blipFill>
        <p:spPr>
          <a:xfrm>
            <a:off x="9740028" y="1436869"/>
            <a:ext cx="1971261" cy="2370106"/>
          </a:xfrm>
          <a:prstGeom prst="rect">
            <a:avLst/>
          </a:prstGeom>
          <a:noFill/>
          <a:ln>
            <a:noFill/>
          </a:ln>
        </p:spPr>
      </p:pic>
      <p:sp>
        <p:nvSpPr>
          <p:cNvPr id="142" name="Google Shape;142;p6"/>
          <p:cNvSpPr/>
          <p:nvPr/>
        </p:nvSpPr>
        <p:spPr>
          <a:xfrm>
            <a:off x="5493694" y="1119637"/>
            <a:ext cx="3912704" cy="903269"/>
          </a:xfrm>
          <a:prstGeom prst="wedgeRoundRectCallout">
            <a:avLst>
              <a:gd name="adj1" fmla="val 62062"/>
              <a:gd name="adj2" fmla="val 23459"/>
              <a:gd name="adj3"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Calibri"/>
              <a:buNone/>
            </a:pPr>
            <a:r>
              <a:rPr lang="en-MY" sz="2800" b="1" i="0" u="none" strike="noStrike" cap="none" dirty="0">
                <a:solidFill>
                  <a:srgbClr val="000000"/>
                </a:solidFill>
                <a:latin typeface="Calibri"/>
                <a:ea typeface="Calibri"/>
                <a:cs typeface="Calibri"/>
                <a:sym typeface="Calibri"/>
              </a:rPr>
              <a:t>UTAR OBE framework</a:t>
            </a:r>
            <a:endParaRPr sz="2800" b="1" i="0" u="none" strike="noStrike" cap="none" dirty="0">
              <a:solidFill>
                <a:srgbClr val="000000"/>
              </a:solidFill>
              <a:latin typeface="Calibri"/>
              <a:ea typeface="Calibri"/>
              <a:cs typeface="Calibri"/>
              <a:sym typeface="Calibri"/>
            </a:endParaRPr>
          </a:p>
        </p:txBody>
      </p:sp>
      <p:sp>
        <p:nvSpPr>
          <p:cNvPr id="143" name="Google Shape;1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7"/>
          <p:cNvPicPr preferRelativeResize="0"/>
          <p:nvPr/>
        </p:nvPicPr>
        <p:blipFill rotWithShape="1">
          <a:blip r:embed="rId3">
            <a:alphaModFix/>
          </a:blip>
          <a:srcRect l="75432" t="-11" r="9279" b="76252"/>
          <a:stretch/>
        </p:blipFill>
        <p:spPr>
          <a:xfrm>
            <a:off x="9697277" y="3429000"/>
            <a:ext cx="2418523" cy="2767138"/>
          </a:xfrm>
          <a:prstGeom prst="rect">
            <a:avLst/>
          </a:prstGeom>
          <a:noFill/>
          <a:ln>
            <a:noFill/>
          </a:ln>
        </p:spPr>
      </p:pic>
      <p:sp>
        <p:nvSpPr>
          <p:cNvPr id="150" name="Google Shape;150;p7"/>
          <p:cNvSpPr/>
          <p:nvPr/>
        </p:nvSpPr>
        <p:spPr>
          <a:xfrm>
            <a:off x="457200" y="1603948"/>
            <a:ext cx="8666922" cy="5082132"/>
          </a:xfrm>
          <a:prstGeom prst="wedgeRoundRectCallout">
            <a:avLst>
              <a:gd name="adj1" fmla="val 62062"/>
              <a:gd name="adj2" fmla="val 23459"/>
              <a:gd name="adj3"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715963" marR="0" lvl="0" indent="0" algn="l" rtl="0">
              <a:lnSpc>
                <a:spcPct val="100000"/>
              </a:lnSpc>
              <a:spcBef>
                <a:spcPts val="0"/>
              </a:spcBef>
              <a:spcAft>
                <a:spcPts val="0"/>
              </a:spcAft>
              <a:buClr>
                <a:srgbClr val="000000"/>
              </a:buClr>
              <a:buSzPts val="2800"/>
              <a:buFont typeface="Arial"/>
              <a:buNone/>
            </a:pPr>
            <a:r>
              <a:rPr lang="en-MY" sz="2800" b="1" i="0" u="sng" strike="noStrike" cap="none" dirty="0">
                <a:solidFill>
                  <a:srgbClr val="000000"/>
                </a:solidFill>
                <a:latin typeface="Calibri"/>
                <a:ea typeface="Calibri"/>
                <a:cs typeface="Calibri"/>
                <a:sym typeface="Calibri"/>
              </a:rPr>
              <a:t>Vision of UTAR</a:t>
            </a:r>
            <a:r>
              <a:rPr lang="en-MY" sz="2800" b="0" i="0" u="none" strike="noStrike" cap="none" dirty="0">
                <a:solidFill>
                  <a:srgbClr val="000000"/>
                </a:solidFill>
                <a:latin typeface="Calibri"/>
                <a:ea typeface="Calibri"/>
                <a:cs typeface="Calibri"/>
                <a:sym typeface="Calibri"/>
              </a:rPr>
              <a:t>: </a:t>
            </a:r>
            <a:endParaRPr dirty="0"/>
          </a:p>
          <a:p>
            <a:pPr marL="715963" marR="0" lvl="0" indent="0" algn="l" rtl="0">
              <a:lnSpc>
                <a:spcPct val="100000"/>
              </a:lnSpc>
              <a:spcBef>
                <a:spcPts val="0"/>
              </a:spcBef>
              <a:spcAft>
                <a:spcPts val="0"/>
              </a:spcAft>
              <a:buNone/>
            </a:pPr>
            <a:r>
              <a:rPr lang="en-MY" sz="2800" dirty="0">
                <a:latin typeface="Times New Roman"/>
                <a:ea typeface="Times New Roman"/>
                <a:cs typeface="Times New Roman"/>
                <a:sym typeface="Times New Roman"/>
              </a:rPr>
              <a:t>T</a:t>
            </a:r>
            <a:r>
              <a:rPr lang="en-MY" sz="2800" b="0" i="0" u="none" strike="noStrike" cap="none" dirty="0">
                <a:solidFill>
                  <a:srgbClr val="000000"/>
                </a:solidFill>
                <a:latin typeface="Times New Roman"/>
                <a:ea typeface="Times New Roman"/>
                <a:cs typeface="Times New Roman"/>
                <a:sym typeface="Times New Roman"/>
              </a:rPr>
              <a:t>o be a global university of educational and research excellence with transformative societal impact.</a:t>
            </a:r>
            <a:endParaRPr sz="2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1163638" marR="0" lvl="0" indent="-457200" algn="l" rtl="0">
              <a:lnSpc>
                <a:spcPct val="100000"/>
              </a:lnSpc>
              <a:spcBef>
                <a:spcPts val="0"/>
              </a:spcBef>
              <a:spcAft>
                <a:spcPts val="0"/>
              </a:spcAft>
              <a:buClr>
                <a:srgbClr val="000000"/>
              </a:buClr>
              <a:buSzPts val="2800"/>
              <a:buFont typeface="Arial"/>
              <a:buNone/>
            </a:pPr>
            <a:r>
              <a:rPr lang="en-MY" sz="2800" b="1" i="0" u="sng" strike="noStrike" cap="none" dirty="0">
                <a:solidFill>
                  <a:srgbClr val="000000"/>
                </a:solidFill>
                <a:latin typeface="Calibri"/>
                <a:ea typeface="Calibri"/>
                <a:cs typeface="Calibri"/>
                <a:sym typeface="Calibri"/>
              </a:rPr>
              <a:t>Mission of UTAR</a:t>
            </a:r>
            <a:r>
              <a:rPr lang="en-MY" sz="2800" b="0" i="0" u="none" strike="noStrike" cap="none" dirty="0">
                <a:solidFill>
                  <a:srgbClr val="000000"/>
                </a:solidFill>
                <a:latin typeface="Calibri"/>
                <a:ea typeface="Calibri"/>
                <a:cs typeface="Calibri"/>
                <a:sym typeface="Calibri"/>
              </a:rPr>
              <a:t>:</a:t>
            </a:r>
            <a:endParaRPr dirty="0"/>
          </a:p>
          <a:p>
            <a:pPr marL="1163638" marR="0" lvl="0" indent="-457200" algn="l" rtl="0">
              <a:lnSpc>
                <a:spcPct val="100000"/>
              </a:lnSpc>
              <a:spcBef>
                <a:spcPts val="0"/>
              </a:spcBef>
              <a:spcAft>
                <a:spcPts val="0"/>
              </a:spcAft>
              <a:buClr>
                <a:srgbClr val="000000"/>
              </a:buClr>
              <a:buSzPts val="2800"/>
              <a:buFont typeface="Arial"/>
              <a:buChar char="•"/>
            </a:pPr>
            <a:r>
              <a:rPr lang="en-MY" sz="2800" b="1" i="0" u="none" strike="noStrike" cap="none" dirty="0">
                <a:solidFill>
                  <a:srgbClr val="FF0000"/>
                </a:solidFill>
                <a:latin typeface="Times New Roman"/>
                <a:ea typeface="Times New Roman"/>
                <a:cs typeface="Times New Roman"/>
                <a:sym typeface="Times New Roman"/>
              </a:rPr>
              <a:t>U</a:t>
            </a:r>
            <a:r>
              <a:rPr lang="en-MY" sz="2800" b="0" i="0" u="none" strike="noStrike" cap="none" dirty="0">
                <a:solidFill>
                  <a:srgbClr val="000000"/>
                </a:solidFill>
                <a:latin typeface="Times New Roman"/>
                <a:ea typeface="Times New Roman"/>
                <a:cs typeface="Times New Roman"/>
                <a:sym typeface="Times New Roman"/>
              </a:rPr>
              <a:t>niversal values in our beliefs (M1)</a:t>
            </a:r>
            <a:endParaRPr sz="2800" b="0" i="0" u="none" strike="noStrike" cap="none" dirty="0">
              <a:solidFill>
                <a:srgbClr val="000000"/>
              </a:solidFill>
              <a:latin typeface="Times New Roman"/>
              <a:ea typeface="Times New Roman"/>
              <a:cs typeface="Times New Roman"/>
              <a:sym typeface="Times New Roman"/>
            </a:endParaRPr>
          </a:p>
          <a:p>
            <a:pPr marL="1163638" marR="0" lvl="0" indent="-457200" algn="l" rtl="0">
              <a:lnSpc>
                <a:spcPct val="100000"/>
              </a:lnSpc>
              <a:spcBef>
                <a:spcPts val="0"/>
              </a:spcBef>
              <a:spcAft>
                <a:spcPts val="0"/>
              </a:spcAft>
              <a:buClr>
                <a:srgbClr val="000000"/>
              </a:buClr>
              <a:buSzPts val="2800"/>
              <a:buFont typeface="Arial"/>
              <a:buChar char="•"/>
            </a:pPr>
            <a:r>
              <a:rPr lang="en-MY" sz="2800" b="1" i="0" u="none" strike="noStrike" cap="none" dirty="0">
                <a:solidFill>
                  <a:srgbClr val="FF0000"/>
                </a:solidFill>
                <a:latin typeface="Times New Roman"/>
                <a:ea typeface="Times New Roman"/>
                <a:cs typeface="Times New Roman"/>
                <a:sym typeface="Times New Roman"/>
              </a:rPr>
              <a:t>T</a:t>
            </a:r>
            <a:r>
              <a:rPr lang="en-MY" sz="2800" b="0" i="0" u="none" strike="noStrike" cap="none" dirty="0">
                <a:solidFill>
                  <a:srgbClr val="000000"/>
                </a:solidFill>
                <a:latin typeface="Times New Roman"/>
                <a:ea typeface="Times New Roman"/>
                <a:cs typeface="Times New Roman"/>
                <a:sym typeface="Times New Roman"/>
              </a:rPr>
              <a:t>enacity </a:t>
            </a:r>
            <a:r>
              <a:rPr lang="en-MY" sz="2800" dirty="0">
                <a:latin typeface="Times New Roman"/>
                <a:ea typeface="Times New Roman"/>
                <a:cs typeface="Times New Roman"/>
                <a:sym typeface="Times New Roman"/>
              </a:rPr>
              <a:t>and resilience in </a:t>
            </a:r>
            <a:r>
              <a:rPr lang="en-MY" sz="2800" b="0" i="0" u="none" strike="noStrike" cap="none" dirty="0">
                <a:solidFill>
                  <a:srgbClr val="000000"/>
                </a:solidFill>
                <a:latin typeface="Times New Roman"/>
                <a:ea typeface="Times New Roman"/>
                <a:cs typeface="Times New Roman"/>
                <a:sym typeface="Times New Roman"/>
              </a:rPr>
              <a:t>overcoming challenges (M2)</a:t>
            </a:r>
            <a:endParaRPr sz="2800" b="0" i="0" u="none" strike="noStrike" cap="none" dirty="0">
              <a:solidFill>
                <a:srgbClr val="000000"/>
              </a:solidFill>
              <a:latin typeface="Times New Roman"/>
              <a:ea typeface="Times New Roman"/>
              <a:cs typeface="Times New Roman"/>
              <a:sym typeface="Times New Roman"/>
            </a:endParaRPr>
          </a:p>
          <a:p>
            <a:pPr marL="1163638" marR="0" lvl="0" indent="-457200" algn="l" rtl="0">
              <a:lnSpc>
                <a:spcPct val="100000"/>
              </a:lnSpc>
              <a:spcBef>
                <a:spcPts val="0"/>
              </a:spcBef>
              <a:spcAft>
                <a:spcPts val="0"/>
              </a:spcAft>
              <a:buClr>
                <a:srgbClr val="000000"/>
              </a:buClr>
              <a:buSzPts val="2800"/>
              <a:buFont typeface="Arial"/>
              <a:buChar char="•"/>
            </a:pPr>
            <a:r>
              <a:rPr lang="en-MY" sz="2800" b="1" i="0" u="none" strike="noStrike" cap="none" dirty="0">
                <a:solidFill>
                  <a:srgbClr val="FF0000"/>
                </a:solidFill>
                <a:latin typeface="Times New Roman"/>
                <a:ea typeface="Times New Roman"/>
                <a:cs typeface="Times New Roman"/>
                <a:sym typeface="Times New Roman"/>
              </a:rPr>
              <a:t>A</a:t>
            </a:r>
            <a:r>
              <a:rPr lang="en-MY" sz="2800" b="0" i="0" u="none" strike="noStrike" cap="none" dirty="0">
                <a:solidFill>
                  <a:srgbClr val="000000"/>
                </a:solidFill>
                <a:latin typeface="Times New Roman"/>
                <a:ea typeface="Times New Roman"/>
                <a:cs typeface="Times New Roman"/>
                <a:sym typeface="Times New Roman"/>
              </a:rPr>
              <a:t>gility in facing new frontiers (M3)</a:t>
            </a:r>
            <a:endParaRPr sz="2800" b="0" i="0" u="none" strike="noStrike" cap="none" dirty="0">
              <a:solidFill>
                <a:srgbClr val="000000"/>
              </a:solidFill>
              <a:latin typeface="Times New Roman"/>
              <a:ea typeface="Times New Roman"/>
              <a:cs typeface="Times New Roman"/>
              <a:sym typeface="Times New Roman"/>
            </a:endParaRPr>
          </a:p>
          <a:p>
            <a:pPr marL="1163638" marR="0" lvl="0" indent="-457200" algn="l" rtl="0">
              <a:lnSpc>
                <a:spcPct val="100000"/>
              </a:lnSpc>
              <a:spcBef>
                <a:spcPts val="0"/>
              </a:spcBef>
              <a:spcAft>
                <a:spcPts val="0"/>
              </a:spcAft>
              <a:buClr>
                <a:srgbClr val="000000"/>
              </a:buClr>
              <a:buSzPts val="2800"/>
              <a:buFont typeface="Arial"/>
              <a:buChar char="•"/>
            </a:pPr>
            <a:r>
              <a:rPr lang="en-MY" sz="2800" b="1" i="0" u="none" strike="noStrike" cap="none" dirty="0">
                <a:solidFill>
                  <a:srgbClr val="FF0000"/>
                </a:solidFill>
                <a:latin typeface="Times New Roman"/>
                <a:ea typeface="Times New Roman"/>
                <a:cs typeface="Times New Roman"/>
                <a:sym typeface="Times New Roman"/>
              </a:rPr>
              <a:t>R</a:t>
            </a:r>
            <a:r>
              <a:rPr lang="en-MY" sz="2800" b="0" i="0" u="none" strike="noStrike" cap="none" dirty="0">
                <a:solidFill>
                  <a:srgbClr val="000000"/>
                </a:solidFill>
                <a:latin typeface="Times New Roman"/>
                <a:ea typeface="Times New Roman"/>
                <a:cs typeface="Times New Roman"/>
                <a:sym typeface="Times New Roman"/>
              </a:rPr>
              <a:t>esponsibility </a:t>
            </a:r>
            <a:r>
              <a:rPr lang="en-MY" sz="2800" dirty="0">
                <a:latin typeface="Times New Roman"/>
                <a:ea typeface="Times New Roman"/>
                <a:cs typeface="Times New Roman"/>
                <a:sym typeface="Times New Roman"/>
              </a:rPr>
              <a:t>and commitment</a:t>
            </a:r>
            <a:r>
              <a:rPr lang="en-MY" sz="2800" b="0" i="0" u="none" strike="noStrike" cap="none" dirty="0">
                <a:solidFill>
                  <a:srgbClr val="000000"/>
                </a:solidFill>
                <a:latin typeface="Times New Roman"/>
                <a:ea typeface="Times New Roman"/>
                <a:cs typeface="Times New Roman"/>
                <a:sym typeface="Times New Roman"/>
              </a:rPr>
              <a:t> in pursuit of excellence (M4)</a:t>
            </a:r>
            <a:endParaRPr dirty="0"/>
          </a:p>
        </p:txBody>
      </p:sp>
      <p:sp>
        <p:nvSpPr>
          <p:cNvPr id="151" name="Google Shape;1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l="75432" t="-11" r="9279" b="76252"/>
          <a:stretch/>
        </p:blipFill>
        <p:spPr>
          <a:xfrm>
            <a:off x="9358547" y="3640247"/>
            <a:ext cx="2833453" cy="3154220"/>
          </a:xfrm>
          <a:prstGeom prst="rect">
            <a:avLst/>
          </a:prstGeom>
          <a:noFill/>
          <a:ln>
            <a:noFill/>
          </a:ln>
        </p:spPr>
      </p:pic>
      <p:sp>
        <p:nvSpPr>
          <p:cNvPr id="158" name="Google Shape;158;p8"/>
          <p:cNvSpPr/>
          <p:nvPr/>
        </p:nvSpPr>
        <p:spPr>
          <a:xfrm>
            <a:off x="695739" y="1681606"/>
            <a:ext cx="8662808" cy="4450839"/>
          </a:xfrm>
          <a:prstGeom prst="wedgeRoundRectCallout">
            <a:avLst>
              <a:gd name="adj1" fmla="val 55398"/>
              <a:gd name="adj2" fmla="val 31420"/>
              <a:gd name="adj3"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447675" marR="0" lvl="0" indent="0" algn="l" rtl="0">
              <a:lnSpc>
                <a:spcPct val="100000"/>
              </a:lnSpc>
              <a:spcBef>
                <a:spcPts val="0"/>
              </a:spcBef>
              <a:spcAft>
                <a:spcPts val="0"/>
              </a:spcAft>
              <a:buNone/>
            </a:pPr>
            <a:r>
              <a:rPr lang="en-MY" sz="2600" b="1" i="0" u="none" strike="noStrike" cap="none" dirty="0">
                <a:solidFill>
                  <a:srgbClr val="FF0000"/>
                </a:solidFill>
                <a:latin typeface="Calibri"/>
                <a:ea typeface="Calibri"/>
                <a:cs typeface="Calibri"/>
                <a:sym typeface="Calibri"/>
              </a:rPr>
              <a:t>Programme Educational Objectives (PEOs)</a:t>
            </a:r>
            <a:r>
              <a:rPr lang="en-MY" sz="2600" b="0" i="0" u="none" strike="noStrike" cap="none" dirty="0">
                <a:solidFill>
                  <a:srgbClr val="000000"/>
                </a:solidFill>
                <a:latin typeface="Calibri"/>
                <a:ea typeface="Calibri"/>
                <a:cs typeface="Calibri"/>
                <a:sym typeface="Calibri"/>
              </a:rPr>
              <a:t> describe the </a:t>
            </a:r>
            <a:r>
              <a:rPr lang="en-MY" sz="2600" b="1" i="0" u="none" strike="noStrike" cap="none" dirty="0">
                <a:solidFill>
                  <a:srgbClr val="0000FF"/>
                </a:solidFill>
                <a:latin typeface="Calibri"/>
                <a:ea typeface="Calibri"/>
                <a:cs typeface="Calibri"/>
                <a:sym typeface="Calibri"/>
              </a:rPr>
              <a:t>career and professional accomplishments</a:t>
            </a:r>
            <a:r>
              <a:rPr lang="en-MY" sz="2600" b="0" i="0" u="none" strike="noStrike" cap="none" dirty="0">
                <a:solidFill>
                  <a:srgbClr val="0000FF"/>
                </a:solidFill>
                <a:latin typeface="Calibri"/>
                <a:ea typeface="Calibri"/>
                <a:cs typeface="Calibri"/>
                <a:sym typeface="Calibri"/>
              </a:rPr>
              <a:t> </a:t>
            </a:r>
            <a:r>
              <a:rPr lang="en-MY" sz="2600" b="0" i="0" u="none" strike="noStrike" cap="none" dirty="0">
                <a:solidFill>
                  <a:srgbClr val="000000"/>
                </a:solidFill>
                <a:latin typeface="Calibri"/>
                <a:ea typeface="Calibri"/>
                <a:cs typeface="Calibri"/>
                <a:sym typeface="Calibri"/>
              </a:rPr>
              <a:t>of graduates </a:t>
            </a:r>
            <a:r>
              <a:rPr lang="en-MY" sz="2600" b="1" i="0" u="none" strike="noStrike" cap="none" dirty="0">
                <a:solidFill>
                  <a:srgbClr val="0000FF"/>
                </a:solidFill>
                <a:latin typeface="Calibri"/>
                <a:ea typeface="Calibri"/>
                <a:cs typeface="Calibri"/>
                <a:sym typeface="Calibri"/>
              </a:rPr>
              <a:t>within 3-5 years </a:t>
            </a:r>
            <a:r>
              <a:rPr lang="en-MY" sz="2600" b="0" i="0" u="none" strike="noStrike" cap="none" dirty="0">
                <a:solidFill>
                  <a:srgbClr val="000000"/>
                </a:solidFill>
                <a:latin typeface="Calibri"/>
                <a:ea typeface="Calibri"/>
                <a:cs typeface="Calibri"/>
                <a:sym typeface="Calibri"/>
              </a:rPr>
              <a:t>after graduation.</a:t>
            </a:r>
            <a:endParaRPr dirty="0"/>
          </a:p>
          <a:p>
            <a:pPr marL="447675"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Calibri"/>
              <a:ea typeface="Calibri"/>
              <a:cs typeface="Calibri"/>
              <a:sym typeface="Calibri"/>
            </a:endParaRPr>
          </a:p>
          <a:p>
            <a:pPr marL="447675" marR="0" lvl="0" indent="0" algn="l" rtl="0">
              <a:lnSpc>
                <a:spcPct val="100000"/>
              </a:lnSpc>
              <a:spcBef>
                <a:spcPts val="0"/>
              </a:spcBef>
              <a:spcAft>
                <a:spcPts val="0"/>
              </a:spcAft>
              <a:buNone/>
            </a:pPr>
            <a:r>
              <a:rPr lang="en-MY" sz="2600" b="1" i="0" u="none" strike="noStrike" cap="none" dirty="0">
                <a:solidFill>
                  <a:srgbClr val="FF0000"/>
                </a:solidFill>
                <a:latin typeface="Calibri"/>
                <a:ea typeface="Calibri"/>
                <a:cs typeface="Calibri"/>
                <a:sym typeface="Calibri"/>
              </a:rPr>
              <a:t>Programme Outcomes (POs)</a:t>
            </a:r>
            <a:r>
              <a:rPr lang="en-MY" sz="2600" b="0" i="0" u="none" strike="noStrike" cap="none" dirty="0">
                <a:solidFill>
                  <a:srgbClr val="000000"/>
                </a:solidFill>
                <a:latin typeface="Calibri"/>
                <a:ea typeface="Calibri"/>
                <a:cs typeface="Calibri"/>
                <a:sym typeface="Calibri"/>
              </a:rPr>
              <a:t> describe the </a:t>
            </a:r>
            <a:r>
              <a:rPr lang="en-MY" sz="2600" b="1" i="0" u="none" strike="noStrike" cap="none" dirty="0">
                <a:solidFill>
                  <a:srgbClr val="0000FF"/>
                </a:solidFill>
                <a:latin typeface="Calibri"/>
                <a:ea typeface="Calibri"/>
                <a:cs typeface="Calibri"/>
                <a:sym typeface="Calibri"/>
              </a:rPr>
              <a:t>abilities or skills</a:t>
            </a:r>
            <a:r>
              <a:rPr lang="en-MY" sz="2600" b="1" i="0" u="none" strike="noStrike" cap="none" dirty="0">
                <a:solidFill>
                  <a:srgbClr val="C00000"/>
                </a:solidFill>
                <a:latin typeface="Calibri"/>
                <a:ea typeface="Calibri"/>
                <a:cs typeface="Calibri"/>
                <a:sym typeface="Calibri"/>
              </a:rPr>
              <a:t> </a:t>
            </a:r>
            <a:r>
              <a:rPr lang="en-MY" sz="2600" b="0" i="0" u="none" strike="noStrike" cap="none" dirty="0">
                <a:solidFill>
                  <a:srgbClr val="000000"/>
                </a:solidFill>
                <a:latin typeface="Calibri"/>
                <a:ea typeface="Calibri"/>
                <a:cs typeface="Calibri"/>
                <a:sym typeface="Calibri"/>
              </a:rPr>
              <a:t>(cognitive, psychomotor and affective) that students can demonstrate </a:t>
            </a:r>
            <a:r>
              <a:rPr lang="en-MY" sz="2600" b="1" i="0" u="none" strike="noStrike" cap="none" dirty="0">
                <a:solidFill>
                  <a:srgbClr val="0000FF"/>
                </a:solidFill>
                <a:latin typeface="Calibri"/>
                <a:ea typeface="Calibri"/>
                <a:cs typeface="Calibri"/>
                <a:sym typeface="Calibri"/>
              </a:rPr>
              <a:t>at the time of graduation</a:t>
            </a:r>
            <a:r>
              <a:rPr lang="en-MY" sz="2600" b="0" i="0" u="none" strike="noStrike" cap="none" dirty="0">
                <a:solidFill>
                  <a:srgbClr val="000000"/>
                </a:solidFill>
                <a:latin typeface="Calibri"/>
                <a:ea typeface="Calibri"/>
                <a:cs typeface="Calibri"/>
                <a:sym typeface="Calibri"/>
              </a:rPr>
              <a:t>.</a:t>
            </a:r>
            <a:endParaRPr dirty="0"/>
          </a:p>
          <a:p>
            <a:pPr marL="447675" marR="0" lvl="0" indent="0" algn="l" rtl="0">
              <a:lnSpc>
                <a:spcPct val="100000"/>
              </a:lnSpc>
              <a:spcBef>
                <a:spcPts val="0"/>
              </a:spcBef>
              <a:spcAft>
                <a:spcPts val="0"/>
              </a:spcAft>
              <a:buNone/>
            </a:pPr>
            <a:endParaRPr sz="2600" b="0" i="0" u="none" strike="noStrike" cap="none" dirty="0">
              <a:solidFill>
                <a:srgbClr val="000000"/>
              </a:solidFill>
              <a:latin typeface="Calibri"/>
              <a:ea typeface="Calibri"/>
              <a:cs typeface="Calibri"/>
              <a:sym typeface="Calibri"/>
            </a:endParaRPr>
          </a:p>
          <a:p>
            <a:pPr marL="447675" marR="0" lvl="0" indent="0" algn="l" rtl="0">
              <a:lnSpc>
                <a:spcPct val="100000"/>
              </a:lnSpc>
              <a:spcBef>
                <a:spcPts val="0"/>
              </a:spcBef>
              <a:spcAft>
                <a:spcPts val="0"/>
              </a:spcAft>
              <a:buNone/>
            </a:pPr>
            <a:r>
              <a:rPr lang="en-MY" sz="2600" b="1" i="0" u="none" strike="noStrike" cap="none" dirty="0">
                <a:solidFill>
                  <a:srgbClr val="FF0000"/>
                </a:solidFill>
                <a:latin typeface="Calibri"/>
                <a:ea typeface="Calibri"/>
                <a:cs typeface="Calibri"/>
                <a:sym typeface="Calibri"/>
              </a:rPr>
              <a:t>Course Outcomes (COs) </a:t>
            </a:r>
            <a:r>
              <a:rPr lang="en-MY" sz="2600" b="0" i="0" u="none" strike="noStrike" cap="none" dirty="0">
                <a:solidFill>
                  <a:schemeClr val="dk1"/>
                </a:solidFill>
                <a:latin typeface="Calibri"/>
                <a:ea typeface="Calibri"/>
                <a:cs typeface="Calibri"/>
                <a:sym typeface="Calibri"/>
              </a:rPr>
              <a:t>are specific statements of what students are expected to </a:t>
            </a:r>
            <a:r>
              <a:rPr lang="en-MY" sz="2600" b="1" i="0" u="none" strike="noStrike" cap="none" dirty="0">
                <a:solidFill>
                  <a:srgbClr val="0000FF"/>
                </a:solidFill>
                <a:latin typeface="Calibri"/>
                <a:ea typeface="Calibri"/>
                <a:cs typeface="Calibri"/>
                <a:sym typeface="Calibri"/>
              </a:rPr>
              <a:t>KNOW</a:t>
            </a:r>
            <a:r>
              <a:rPr lang="en-MY" sz="2600" b="0" i="0" u="none" strike="noStrike" cap="none" dirty="0">
                <a:solidFill>
                  <a:schemeClr val="dk1"/>
                </a:solidFill>
                <a:latin typeface="Calibri"/>
                <a:ea typeface="Calibri"/>
                <a:cs typeface="Calibri"/>
                <a:sym typeface="Calibri"/>
              </a:rPr>
              <a:t> and be able to </a:t>
            </a:r>
            <a:r>
              <a:rPr lang="en-MY" sz="2600" b="1" i="0" u="none" strike="noStrike" cap="none" dirty="0">
                <a:solidFill>
                  <a:srgbClr val="0000FF"/>
                </a:solidFill>
                <a:latin typeface="Calibri"/>
                <a:ea typeface="Calibri"/>
                <a:cs typeface="Calibri"/>
                <a:sym typeface="Calibri"/>
              </a:rPr>
              <a:t>PERFORM</a:t>
            </a:r>
            <a:r>
              <a:rPr lang="en-MY" sz="2600" b="0" i="0" u="none" strike="noStrike" cap="none" dirty="0">
                <a:solidFill>
                  <a:srgbClr val="0000FF"/>
                </a:solidFill>
                <a:latin typeface="Calibri"/>
                <a:ea typeface="Calibri"/>
                <a:cs typeface="Calibri"/>
                <a:sym typeface="Calibri"/>
              </a:rPr>
              <a:t> </a:t>
            </a:r>
            <a:r>
              <a:rPr lang="en-MY" sz="2600" b="1" i="0" u="none" strike="noStrike" cap="none" dirty="0">
                <a:solidFill>
                  <a:srgbClr val="0000FF"/>
                </a:solidFill>
                <a:latin typeface="Calibri"/>
                <a:ea typeface="Calibri"/>
                <a:cs typeface="Calibri"/>
                <a:sym typeface="Calibri"/>
              </a:rPr>
              <a:t>at the end of the course.</a:t>
            </a:r>
            <a:endParaRPr dirty="0"/>
          </a:p>
        </p:txBody>
      </p:sp>
      <p:sp>
        <p:nvSpPr>
          <p:cNvPr id="159" name="Google Shape;1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8</a:t>
            </a:fld>
            <a:endParaRPr/>
          </a:p>
        </p:txBody>
      </p:sp>
      <p:sp>
        <p:nvSpPr>
          <p:cNvPr id="160" name="Google Shape;160;p8"/>
          <p:cNvSpPr txBox="1"/>
          <p:nvPr/>
        </p:nvSpPr>
        <p:spPr>
          <a:xfrm>
            <a:off x="1777087" y="1057038"/>
            <a:ext cx="60976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MY" sz="3600" b="1" i="0" u="none" strike="noStrike" cap="none">
                <a:solidFill>
                  <a:schemeClr val="dk1"/>
                </a:solidFill>
                <a:latin typeface="Calibri"/>
                <a:ea typeface="Calibri"/>
                <a:cs typeface="Calibri"/>
                <a:sym typeface="Calibri"/>
              </a:rPr>
              <a:t>What are the Outcomes?</a:t>
            </a:r>
            <a:endParaRPr/>
          </a:p>
        </p:txBody>
      </p:sp>
      <p:sp>
        <p:nvSpPr>
          <p:cNvPr id="162" name="Google Shape;162;p8"/>
          <p:cNvSpPr txBox="1"/>
          <p:nvPr/>
        </p:nvSpPr>
        <p:spPr>
          <a:xfrm>
            <a:off x="463561" y="6233793"/>
            <a:ext cx="837921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400" b="0" i="0" u="none" strike="noStrike" cap="none" dirty="0">
                <a:solidFill>
                  <a:srgbClr val="000000"/>
                </a:solidFill>
                <a:latin typeface="Arial"/>
                <a:ea typeface="Arial"/>
                <a:cs typeface="Arial"/>
                <a:sym typeface="Arial"/>
              </a:rPr>
              <a:t>The abbreviation CO and CLO can be used interchangeably for Course Learning Outcome.</a:t>
            </a:r>
            <a:br>
              <a:rPr lang="en-MY" sz="1400" b="0" i="0" u="none" strike="noStrike" cap="none" dirty="0">
                <a:solidFill>
                  <a:srgbClr val="000000"/>
                </a:solidFill>
                <a:latin typeface="Arial"/>
                <a:ea typeface="Arial"/>
                <a:cs typeface="Arial"/>
                <a:sym typeface="Arial"/>
              </a:rPr>
            </a:br>
            <a:r>
              <a:rPr lang="en-MY" sz="1400" b="0" i="0" u="none" strike="noStrike" cap="none" dirty="0">
                <a:solidFill>
                  <a:srgbClr val="000000"/>
                </a:solidFill>
                <a:latin typeface="Arial"/>
                <a:ea typeface="Arial"/>
                <a:cs typeface="Arial"/>
                <a:sym typeface="Arial"/>
              </a:rPr>
              <a:t>Similarly, the abbreviation PO and PLO can be used interchangeably for Programme Learning Outcome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838200" y="1190431"/>
            <a:ext cx="10515600" cy="1193966"/>
          </a:xfrm>
          <a:prstGeom prst="rect">
            <a:avLst/>
          </a:prstGeom>
          <a:noFill/>
          <a:ln>
            <a:noFill/>
          </a:ln>
        </p:spPr>
        <p:txBody>
          <a:bodyPr spcFirstLastPara="1" wrap="square" lIns="91425" tIns="45700" rIns="91425" bIns="45700" anchor="ctr" anchorCtr="0">
            <a:noAutofit/>
          </a:bodyPr>
          <a:lstStyle/>
          <a:p>
            <a:pPr marL="176213" lvl="0" indent="0" algn="l" rtl="0">
              <a:lnSpc>
                <a:spcPct val="90000"/>
              </a:lnSpc>
              <a:spcBef>
                <a:spcPts val="0"/>
              </a:spcBef>
              <a:spcAft>
                <a:spcPts val="0"/>
              </a:spcAft>
              <a:buSzPts val="1800"/>
              <a:buNone/>
            </a:pPr>
            <a:r>
              <a:rPr lang="en-MY" sz="3200" b="1" u="sng" dirty="0">
                <a:solidFill>
                  <a:srgbClr val="FF0000"/>
                </a:solidFill>
                <a:latin typeface="Calibri"/>
                <a:ea typeface="Calibri"/>
                <a:cs typeface="Calibri"/>
                <a:sym typeface="Calibri"/>
              </a:rPr>
              <a:t>P</a:t>
            </a:r>
            <a:r>
              <a:rPr lang="en-MY" sz="3200" b="1" dirty="0">
                <a:solidFill>
                  <a:srgbClr val="FF0000"/>
                </a:solidFill>
                <a:latin typeface="Calibri"/>
                <a:ea typeface="Calibri"/>
                <a:cs typeface="Calibri"/>
                <a:sym typeface="Calibri"/>
              </a:rPr>
              <a:t>rogramme </a:t>
            </a:r>
            <a:r>
              <a:rPr lang="en-MY" sz="3200" b="1" u="sng" dirty="0">
                <a:solidFill>
                  <a:srgbClr val="FF0000"/>
                </a:solidFill>
                <a:latin typeface="Calibri"/>
                <a:ea typeface="Calibri"/>
                <a:cs typeface="Calibri"/>
                <a:sym typeface="Calibri"/>
              </a:rPr>
              <a:t>E</a:t>
            </a:r>
            <a:r>
              <a:rPr lang="en-MY" sz="3200" b="1" dirty="0">
                <a:solidFill>
                  <a:srgbClr val="FF0000"/>
                </a:solidFill>
                <a:latin typeface="Calibri"/>
                <a:ea typeface="Calibri"/>
                <a:cs typeface="Calibri"/>
                <a:sym typeface="Calibri"/>
              </a:rPr>
              <a:t>ducational </a:t>
            </a:r>
            <a:r>
              <a:rPr lang="en-MY" sz="3200" b="1" u="sng" dirty="0">
                <a:solidFill>
                  <a:srgbClr val="FF0000"/>
                </a:solidFill>
                <a:latin typeface="Calibri"/>
                <a:ea typeface="Calibri"/>
                <a:cs typeface="Calibri"/>
                <a:sym typeface="Calibri"/>
              </a:rPr>
              <a:t>O</a:t>
            </a:r>
            <a:r>
              <a:rPr lang="en-MY" sz="3200" b="1" dirty="0">
                <a:solidFill>
                  <a:srgbClr val="FF0000"/>
                </a:solidFill>
                <a:latin typeface="Calibri"/>
                <a:ea typeface="Calibri"/>
                <a:cs typeface="Calibri"/>
                <a:sym typeface="Calibri"/>
              </a:rPr>
              <a:t>bjectives (PEOs)</a:t>
            </a:r>
            <a:r>
              <a:rPr lang="en-MY" sz="3200" dirty="0">
                <a:latin typeface="Calibri"/>
                <a:ea typeface="Calibri"/>
                <a:cs typeface="Calibri"/>
                <a:sym typeface="Calibri"/>
              </a:rPr>
              <a:t> describe the </a:t>
            </a:r>
            <a:r>
              <a:rPr lang="en-MY" sz="3200" b="1" dirty="0">
                <a:solidFill>
                  <a:srgbClr val="0000FF"/>
                </a:solidFill>
                <a:latin typeface="Calibri"/>
                <a:ea typeface="Calibri"/>
                <a:cs typeface="Calibri"/>
                <a:sym typeface="Calibri"/>
              </a:rPr>
              <a:t>career and professional accomplishments</a:t>
            </a:r>
            <a:r>
              <a:rPr lang="en-MY" sz="3200" dirty="0">
                <a:solidFill>
                  <a:srgbClr val="0000FF"/>
                </a:solidFill>
                <a:latin typeface="Calibri"/>
                <a:ea typeface="Calibri"/>
                <a:cs typeface="Calibri"/>
                <a:sym typeface="Calibri"/>
              </a:rPr>
              <a:t> </a:t>
            </a:r>
            <a:r>
              <a:rPr lang="en-MY" sz="3200" dirty="0">
                <a:latin typeface="Calibri"/>
                <a:ea typeface="Calibri"/>
                <a:cs typeface="Calibri"/>
                <a:sym typeface="Calibri"/>
              </a:rPr>
              <a:t>of graduates </a:t>
            </a:r>
            <a:r>
              <a:rPr lang="en-MY" sz="3200" b="1" dirty="0">
                <a:solidFill>
                  <a:srgbClr val="0000FF"/>
                </a:solidFill>
                <a:latin typeface="Calibri"/>
                <a:ea typeface="Calibri"/>
                <a:cs typeface="Calibri"/>
                <a:sym typeface="Calibri"/>
              </a:rPr>
              <a:t>within 3-5 years </a:t>
            </a:r>
            <a:r>
              <a:rPr lang="en-MY" sz="3200" dirty="0">
                <a:latin typeface="Calibri"/>
                <a:ea typeface="Calibri"/>
                <a:cs typeface="Calibri"/>
                <a:sym typeface="Calibri"/>
              </a:rPr>
              <a:t>after graduation.</a:t>
            </a:r>
            <a:endParaRPr dirty="0"/>
          </a:p>
        </p:txBody>
      </p:sp>
      <p:sp>
        <p:nvSpPr>
          <p:cNvPr id="168" name="Google Shape;168;p9"/>
          <p:cNvSpPr txBox="1"/>
          <p:nvPr/>
        </p:nvSpPr>
        <p:spPr>
          <a:xfrm>
            <a:off x="838200" y="2484784"/>
            <a:ext cx="10515600" cy="3696942"/>
          </a:xfrm>
          <a:prstGeom prst="rect">
            <a:avLst/>
          </a:prstGeom>
          <a:solidFill>
            <a:srgbClr val="B3C6E7"/>
          </a:solidFill>
          <a:ln>
            <a:noFill/>
          </a:ln>
          <a:effectLst>
            <a:outerShdw blurRad="44450" dist="27940" dir="5400000" algn="ctr">
              <a:srgbClr val="000000">
                <a:alpha val="31372"/>
              </a:srgbClr>
            </a:outerShdw>
          </a:effectLst>
        </p:spPr>
        <p:txBody>
          <a:bodyPr spcFirstLastPara="1" wrap="square" lIns="91425" tIns="45700" rIns="91425" bIns="45700" anchor="t" anchorCtr="0">
            <a:noAutofit/>
          </a:bodyPr>
          <a:lstStyle/>
          <a:p>
            <a:pPr marL="268288" marR="0" lvl="0" indent="0" algn="l" rtl="0">
              <a:lnSpc>
                <a:spcPct val="100000"/>
              </a:lnSpc>
              <a:spcBef>
                <a:spcPts val="0"/>
              </a:spcBef>
              <a:spcAft>
                <a:spcPts val="0"/>
              </a:spcAft>
              <a:buNone/>
            </a:pPr>
            <a:r>
              <a:rPr lang="en-MY" sz="2000" b="0" i="0" u="none" strike="noStrike" cap="none" dirty="0">
                <a:solidFill>
                  <a:srgbClr val="000000"/>
                </a:solidFill>
                <a:latin typeface="Arial"/>
                <a:ea typeface="Arial"/>
                <a:cs typeface="Arial"/>
                <a:sym typeface="Arial"/>
              </a:rPr>
              <a:t>The PEOs of </a:t>
            </a:r>
            <a:r>
              <a:rPr lang="en-MY" sz="2000" b="1" i="0" u="sng" strike="noStrike" cap="none" dirty="0">
                <a:solidFill>
                  <a:srgbClr val="000000"/>
                </a:solidFill>
                <a:latin typeface="Arial"/>
                <a:ea typeface="Arial"/>
                <a:cs typeface="Arial"/>
                <a:sym typeface="Arial"/>
              </a:rPr>
              <a:t>Bachelor of Science (Honours) Actuarial </a:t>
            </a:r>
            <a:r>
              <a:rPr lang="en-MY" sz="2000" b="1" u="sng" dirty="0"/>
              <a:t>Science </a:t>
            </a:r>
            <a:r>
              <a:rPr lang="en-MY" sz="2000" b="0" i="0" u="none" strike="noStrike" cap="none" dirty="0">
                <a:solidFill>
                  <a:srgbClr val="000000"/>
                </a:solidFill>
                <a:latin typeface="Arial"/>
                <a:ea typeface="Arial"/>
                <a:cs typeface="Arial"/>
                <a:sym typeface="Arial"/>
              </a:rPr>
              <a:t>are to produce:</a:t>
            </a:r>
            <a:endParaRPr dirty="0"/>
          </a:p>
          <a:p>
            <a:pPr marL="268288" marR="0" lvl="0" indent="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268288" marR="0" lvl="0" indent="0" algn="l" rtl="0">
              <a:lnSpc>
                <a:spcPct val="100000"/>
              </a:lnSpc>
              <a:spcBef>
                <a:spcPts val="0"/>
              </a:spcBef>
              <a:spcAft>
                <a:spcPts val="0"/>
              </a:spcAft>
              <a:buNone/>
            </a:pPr>
            <a:r>
              <a:rPr lang="en-MY" sz="2000" b="0" i="0" u="none" strike="noStrike" cap="none" dirty="0">
                <a:solidFill>
                  <a:srgbClr val="000000"/>
                </a:solidFill>
                <a:latin typeface="Arial"/>
                <a:ea typeface="Arial"/>
                <a:cs typeface="Arial"/>
                <a:sym typeface="Arial"/>
              </a:rPr>
              <a:t>PEO 1: </a:t>
            </a:r>
            <a:r>
              <a:rPr lang="en-US" sz="2000" b="0" i="0" u="none" strike="noStrike" cap="none" dirty="0">
                <a:solidFill>
                  <a:srgbClr val="000000"/>
                </a:solidFill>
                <a:latin typeface="Arial"/>
                <a:ea typeface="Arial"/>
                <a:cs typeface="Arial"/>
                <a:sym typeface="Arial"/>
              </a:rPr>
              <a:t>Graduates who are able to apply key fundamental mathematical and computational concepts in solving complex business problems. </a:t>
            </a:r>
          </a:p>
          <a:p>
            <a:pPr marL="268288" marR="0" lvl="0" indent="0" algn="l" rtl="0">
              <a:lnSpc>
                <a:spcPct val="100000"/>
              </a:lnSpc>
              <a:spcBef>
                <a:spcPts val="0"/>
              </a:spcBef>
              <a:spcAft>
                <a:spcPts val="0"/>
              </a:spcAft>
              <a:buNone/>
            </a:pPr>
            <a:endParaRPr lang="en-US" sz="2000" dirty="0"/>
          </a:p>
          <a:p>
            <a:pPr marL="268288" marR="0" lvl="0" indent="0" algn="l" rtl="0">
              <a:lnSpc>
                <a:spcPct val="100000"/>
              </a:lnSpc>
              <a:spcBef>
                <a:spcPts val="0"/>
              </a:spcBef>
              <a:spcAft>
                <a:spcPts val="0"/>
              </a:spcAft>
              <a:buNone/>
            </a:pPr>
            <a:r>
              <a:rPr lang="en-MY" sz="2000" b="0" i="0" u="none" strike="noStrike" cap="none" dirty="0">
                <a:solidFill>
                  <a:srgbClr val="000000"/>
                </a:solidFill>
                <a:latin typeface="Arial"/>
                <a:ea typeface="Arial"/>
                <a:cs typeface="Arial"/>
                <a:sym typeface="Arial"/>
              </a:rPr>
              <a:t>PEO 2: </a:t>
            </a:r>
            <a:r>
              <a:rPr lang="en-US" sz="2000" b="0" i="0" u="none" strike="noStrike" cap="none" dirty="0">
                <a:solidFill>
                  <a:srgbClr val="000000"/>
                </a:solidFill>
                <a:latin typeface="Arial"/>
                <a:ea typeface="Arial"/>
                <a:cs typeface="Arial"/>
                <a:sym typeface="Arial"/>
              </a:rPr>
              <a:t>Graduates who are able to communicate effectively and work together in a diverse team environment, including managing projects and people with different and conflicting ideas.</a:t>
            </a:r>
          </a:p>
          <a:p>
            <a:pPr marL="268288" marR="0" lvl="0" indent="0" algn="l"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L="268288" marR="0" lvl="0" indent="0" algn="l" rtl="0">
              <a:lnSpc>
                <a:spcPct val="100000"/>
              </a:lnSpc>
              <a:spcBef>
                <a:spcPts val="0"/>
              </a:spcBef>
              <a:spcAft>
                <a:spcPts val="0"/>
              </a:spcAft>
              <a:buNone/>
            </a:pPr>
            <a:r>
              <a:rPr lang="en-MY" sz="2000" b="0" i="0" u="none" strike="noStrike" cap="none" dirty="0">
                <a:solidFill>
                  <a:srgbClr val="000000"/>
                </a:solidFill>
                <a:latin typeface="Arial"/>
                <a:ea typeface="Arial"/>
                <a:cs typeface="Arial"/>
                <a:sym typeface="Arial"/>
              </a:rPr>
              <a:t>PEO 3: </a:t>
            </a:r>
            <a:r>
              <a:rPr lang="en-US" sz="2000" b="0" i="0" u="none" strike="noStrike" cap="none" dirty="0">
                <a:solidFill>
                  <a:srgbClr val="000000"/>
                </a:solidFill>
                <a:latin typeface="Arial"/>
                <a:ea typeface="Arial"/>
                <a:cs typeface="Arial"/>
                <a:sym typeface="Arial"/>
              </a:rPr>
              <a:t>Graduates </a:t>
            </a:r>
            <a:r>
              <a:rPr lang="en-US" sz="2000" b="0" i="0" u="none" strike="noStrike" cap="none" dirty="0" err="1">
                <a:solidFill>
                  <a:srgbClr val="000000"/>
                </a:solidFill>
                <a:latin typeface="Arial"/>
                <a:ea typeface="Arial"/>
                <a:cs typeface="Arial"/>
                <a:sym typeface="Arial"/>
              </a:rPr>
              <a:t>practising</a:t>
            </a:r>
            <a:r>
              <a:rPr lang="en-US" sz="2000" b="0" i="0" u="none" strike="noStrike" cap="none" dirty="0">
                <a:solidFill>
                  <a:srgbClr val="000000"/>
                </a:solidFill>
                <a:latin typeface="Arial"/>
                <a:ea typeface="Arial"/>
                <a:cs typeface="Arial"/>
                <a:sym typeface="Arial"/>
              </a:rPr>
              <a:t> professional ethics, life-long learning, responsible decision making, accountabilities for the betterment of the profession and society.</a:t>
            </a:r>
            <a:endParaRPr dirty="0"/>
          </a:p>
        </p:txBody>
      </p:sp>
      <p:sp>
        <p:nvSpPr>
          <p:cNvPr id="169" name="Google Shape;1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911</Words>
  <Application>Microsoft Office PowerPoint</Application>
  <PresentationFormat>Widescreen</PresentationFormat>
  <Paragraphs>196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Corbel</vt:lpstr>
      <vt:lpstr>Tahoma</vt:lpstr>
      <vt:lpstr>Arial</vt:lpstr>
      <vt:lpstr>Times New Roman</vt:lpstr>
      <vt:lpstr>Office Theme</vt:lpstr>
      <vt:lpstr>OBE briefing for students</vt:lpstr>
      <vt:lpstr>What is OBE?</vt:lpstr>
      <vt:lpstr>PowerPoint Presentation</vt:lpstr>
      <vt:lpstr>PowerPoint Presentation</vt:lpstr>
      <vt:lpstr>PowerPoint Presentation</vt:lpstr>
      <vt:lpstr>PowerPoint Presentation</vt:lpstr>
      <vt:lpstr>PowerPoint Presentation</vt:lpstr>
      <vt:lpstr>PowerPoint Presentation</vt:lpstr>
      <vt:lpstr>Programme Educational Objectives (PEOs) describe the career and professional accomplishments of graduates within 3-5 years after graduation.</vt:lpstr>
      <vt:lpstr>Programme Outcomes (POs) describe the abilities or skills (cognitive, psychomotor and affective) that students can demonstrate at the time of graduation.</vt:lpstr>
      <vt:lpstr>Mapping of PO to PEO</vt:lpstr>
      <vt:lpstr>Course Outcomes (COs) are specific statements of what students are expected to KNOW and be able to PERFORM at the end of the course.</vt:lpstr>
      <vt:lpstr>Mapping of CO to PO</vt:lpstr>
      <vt:lpstr>Assessment to CO Mapping</vt:lpstr>
      <vt:lpstr>CO Achievement  (Performance indicator of students for lecturers to do Continual Quality Improvement on the course)</vt:lpstr>
      <vt:lpstr>Individual PO Achievement (to date)</vt:lpstr>
      <vt:lpstr>Individual PO Achievement (to date)</vt:lpstr>
      <vt:lpstr>Example: Foundation Level </vt:lpstr>
      <vt:lpstr>Example: Bachelor Level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 briefing for students</dc:title>
  <dc:creator>Kah Pin Chen</dc:creator>
  <cp:lastModifiedBy>Ng Wei Shean</cp:lastModifiedBy>
  <cp:revision>14</cp:revision>
  <dcterms:modified xsi:type="dcterms:W3CDTF">2025-01-20T08:16:23Z</dcterms:modified>
</cp:coreProperties>
</file>