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6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tCgVs9Ugfs6rERvlz4NqeTd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3D136-E2AC-4586-9C51-6994FA46CB4F}" v="7" dt="2025-02-04T07:41:55.370"/>
  </p1510:revLst>
</p1510:revInfo>
</file>

<file path=ppt/tableStyles.xml><?xml version="1.0" encoding="utf-8"?>
<a:tblStyleLst xmlns:a="http://schemas.openxmlformats.org/drawingml/2006/main" def="{039F626D-6CF5-4179-9BEC-4C9DDEB100B5}">
  <a:tblStyle styleId="{039F626D-6CF5-4179-9BEC-4C9DDEB10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 Wei Shean" userId="93022767-5a68-4b75-904c-3c8cac5913d8" providerId="ADAL" clId="{E5B3D136-E2AC-4586-9C51-6994FA46CB4F}"/>
    <pc:docChg chg="undo custSel modSld">
      <pc:chgData name="Ng Wei Shean" userId="93022767-5a68-4b75-904c-3c8cac5913d8" providerId="ADAL" clId="{E5B3D136-E2AC-4586-9C51-6994FA46CB4F}" dt="2025-02-04T07:43:29.582" v="159" actId="1076"/>
      <pc:docMkLst>
        <pc:docMk/>
      </pc:docMkLst>
      <pc:sldChg chg="modSp mod">
        <pc:chgData name="Ng Wei Shean" userId="93022767-5a68-4b75-904c-3c8cac5913d8" providerId="ADAL" clId="{E5B3D136-E2AC-4586-9C51-6994FA46CB4F}" dt="2025-02-04T07:34:44.446" v="51" actId="14100"/>
        <pc:sldMkLst>
          <pc:docMk/>
          <pc:sldMk cId="0" sldId="264"/>
        </pc:sldMkLst>
        <pc:spChg chg="mod">
          <ac:chgData name="Ng Wei Shean" userId="93022767-5a68-4b75-904c-3c8cac5913d8" providerId="ADAL" clId="{E5B3D136-E2AC-4586-9C51-6994FA46CB4F}" dt="2025-02-04T07:34:44.446" v="51" actId="14100"/>
          <ac:spMkLst>
            <pc:docMk/>
            <pc:sldMk cId="0" sldId="264"/>
            <ac:spMk id="168" creationId="{00000000-0000-0000-0000-000000000000}"/>
          </ac:spMkLst>
        </pc:spChg>
      </pc:sldChg>
      <pc:sldChg chg="modSp mod">
        <pc:chgData name="Ng Wei Shean" userId="93022767-5a68-4b75-904c-3c8cac5913d8" providerId="ADAL" clId="{E5B3D136-E2AC-4586-9C51-6994FA46CB4F}" dt="2025-02-04T07:35:42.570" v="101" actId="1076"/>
        <pc:sldMkLst>
          <pc:docMk/>
          <pc:sldMk cId="0" sldId="265"/>
        </pc:sldMkLst>
        <pc:spChg chg="mod">
          <ac:chgData name="Ng Wei Shean" userId="93022767-5a68-4b75-904c-3c8cac5913d8" providerId="ADAL" clId="{E5B3D136-E2AC-4586-9C51-6994FA46CB4F}" dt="2025-02-04T07:35:30.595" v="98" actId="1076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Ng Wei Shean" userId="93022767-5a68-4b75-904c-3c8cac5913d8" providerId="ADAL" clId="{E5B3D136-E2AC-4586-9C51-6994FA46CB4F}" dt="2025-02-04T07:35:34.617" v="99" actId="1076"/>
          <ac:spMkLst>
            <pc:docMk/>
            <pc:sldMk cId="0" sldId="265"/>
            <ac:spMk id="183" creationId="{00000000-0000-0000-0000-000000000000}"/>
          </ac:spMkLst>
        </pc:spChg>
        <pc:spChg chg="mod">
          <ac:chgData name="Ng Wei Shean" userId="93022767-5a68-4b75-904c-3c8cac5913d8" providerId="ADAL" clId="{E5B3D136-E2AC-4586-9C51-6994FA46CB4F}" dt="2025-02-04T07:35:38.292" v="100" actId="1076"/>
          <ac:spMkLst>
            <pc:docMk/>
            <pc:sldMk cId="0" sldId="265"/>
            <ac:spMk id="184" creationId="{00000000-0000-0000-0000-000000000000}"/>
          </ac:spMkLst>
        </pc:spChg>
        <pc:spChg chg="mod">
          <ac:chgData name="Ng Wei Shean" userId="93022767-5a68-4b75-904c-3c8cac5913d8" providerId="ADAL" clId="{E5B3D136-E2AC-4586-9C51-6994FA46CB4F}" dt="2025-02-04T07:35:25.394" v="97" actId="1076"/>
          <ac:spMkLst>
            <pc:docMk/>
            <pc:sldMk cId="0" sldId="265"/>
            <ac:spMk id="189" creationId="{00000000-0000-0000-0000-000000000000}"/>
          </ac:spMkLst>
        </pc:spChg>
        <pc:spChg chg="mod">
          <ac:chgData name="Ng Wei Shean" userId="93022767-5a68-4b75-904c-3c8cac5913d8" providerId="ADAL" clId="{E5B3D136-E2AC-4586-9C51-6994FA46CB4F}" dt="2025-02-04T07:35:42.570" v="101" actId="1076"/>
          <ac:spMkLst>
            <pc:docMk/>
            <pc:sldMk cId="0" sldId="265"/>
            <ac:spMk id="190" creationId="{00000000-0000-0000-0000-000000000000}"/>
          </ac:spMkLst>
        </pc:spChg>
        <pc:grpChg chg="mod">
          <ac:chgData name="Ng Wei Shean" userId="93022767-5a68-4b75-904c-3c8cac5913d8" providerId="ADAL" clId="{E5B3D136-E2AC-4586-9C51-6994FA46CB4F}" dt="2025-02-04T07:35:02.580" v="53" actId="14100"/>
          <ac:grpSpMkLst>
            <pc:docMk/>
            <pc:sldMk cId="0" sldId="265"/>
            <ac:grpSpMk id="180" creationId="{00000000-0000-0000-0000-000000000000}"/>
          </ac:grpSpMkLst>
        </pc:grpChg>
      </pc:sldChg>
      <pc:sldChg chg="modSp mod">
        <pc:chgData name="Ng Wei Shean" userId="93022767-5a68-4b75-904c-3c8cac5913d8" providerId="ADAL" clId="{E5B3D136-E2AC-4586-9C51-6994FA46CB4F}" dt="2025-02-04T07:37:20.934" v="120" actId="6549"/>
        <pc:sldMkLst>
          <pc:docMk/>
          <pc:sldMk cId="0" sldId="266"/>
        </pc:sldMkLst>
        <pc:graphicFrameChg chg="mod modGraphic">
          <ac:chgData name="Ng Wei Shean" userId="93022767-5a68-4b75-904c-3c8cac5913d8" providerId="ADAL" clId="{E5B3D136-E2AC-4586-9C51-6994FA46CB4F}" dt="2025-02-04T07:37:20.934" v="120" actId="6549"/>
          <ac:graphicFrameMkLst>
            <pc:docMk/>
            <pc:sldMk cId="0" sldId="266"/>
            <ac:graphicFrameMk id="201" creationId="{00000000-0000-0000-0000-000000000000}"/>
          </ac:graphicFrameMkLst>
        </pc:graphicFrameChg>
      </pc:sldChg>
      <pc:sldChg chg="modSp mod">
        <pc:chgData name="Ng Wei Shean" userId="93022767-5a68-4b75-904c-3c8cac5913d8" providerId="ADAL" clId="{E5B3D136-E2AC-4586-9C51-6994FA46CB4F}" dt="2025-02-04T07:41:01.169" v="134" actId="14100"/>
        <pc:sldMkLst>
          <pc:docMk/>
          <pc:sldMk cId="0" sldId="267"/>
        </pc:sldMkLst>
        <pc:spChg chg="mod">
          <ac:chgData name="Ng Wei Shean" userId="93022767-5a68-4b75-904c-3c8cac5913d8" providerId="ADAL" clId="{E5B3D136-E2AC-4586-9C51-6994FA46CB4F}" dt="2025-02-04T07:41:01.169" v="134" actId="14100"/>
          <ac:spMkLst>
            <pc:docMk/>
            <pc:sldMk cId="0" sldId="267"/>
            <ac:spMk id="212" creationId="{00000000-0000-0000-0000-000000000000}"/>
          </ac:spMkLst>
        </pc:spChg>
      </pc:sldChg>
      <pc:sldChg chg="modSp mod">
        <pc:chgData name="Ng Wei Shean" userId="93022767-5a68-4b75-904c-3c8cac5913d8" providerId="ADAL" clId="{E5B3D136-E2AC-4586-9C51-6994FA46CB4F}" dt="2025-02-04T07:43:29.582" v="159" actId="1076"/>
        <pc:sldMkLst>
          <pc:docMk/>
          <pc:sldMk cId="0" sldId="268"/>
        </pc:sldMkLst>
        <pc:spChg chg="mod">
          <ac:chgData name="Ng Wei Shean" userId="93022767-5a68-4b75-904c-3c8cac5913d8" providerId="ADAL" clId="{E5B3D136-E2AC-4586-9C51-6994FA46CB4F}" dt="2025-02-04T07:43:29.582" v="159" actId="1076"/>
          <ac:spMkLst>
            <pc:docMk/>
            <pc:sldMk cId="0" sldId="268"/>
            <ac:spMk id="223" creationId="{00000000-0000-0000-0000-000000000000}"/>
          </ac:spMkLst>
        </pc:spChg>
        <pc:spChg chg="mod">
          <ac:chgData name="Ng Wei Shean" userId="93022767-5a68-4b75-904c-3c8cac5913d8" providerId="ADAL" clId="{E5B3D136-E2AC-4586-9C51-6994FA46CB4F}" dt="2025-02-04T07:42:36.663" v="158" actId="1035"/>
          <ac:spMkLst>
            <pc:docMk/>
            <pc:sldMk cId="0" sldId="268"/>
            <ac:spMk id="224" creationId="{00000000-0000-0000-0000-000000000000}"/>
          </ac:spMkLst>
        </pc:spChg>
        <pc:graphicFrameChg chg="mod modGraphic">
          <ac:chgData name="Ng Wei Shean" userId="93022767-5a68-4b75-904c-3c8cac5913d8" providerId="ADAL" clId="{E5B3D136-E2AC-4586-9C51-6994FA46CB4F}" dt="2025-02-04T07:42:19.751" v="145" actId="14734"/>
          <ac:graphicFrameMkLst>
            <pc:docMk/>
            <pc:sldMk cId="0" sldId="268"/>
            <ac:graphicFrameMk id="22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 sz="18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5" name="Google Shape;15;p2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64" y="18473"/>
            <a:ext cx="2491378" cy="1062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ise.net/logo/wp-content/uploads/2011/07/Lembaga-Juruukur-Bahan-Malaysia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ree, grass, outdoor, park&#10;&#10;Description automatically generated"/>
          <p:cNvPicPr preferRelativeResize="0"/>
          <p:nvPr/>
        </p:nvPicPr>
        <p:blipFill rotWithShape="1">
          <a:blip r:embed="rId3">
            <a:alphaModFix amt="45000"/>
          </a:blip>
          <a:srcRect t="6596"/>
          <a:stretch/>
        </p:blipFill>
        <p:spPr>
          <a:xfrm>
            <a:off x="268357" y="1268362"/>
            <a:ext cx="11688417" cy="55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067752"/>
            <a:ext cx="9144000" cy="18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sz="6600" b="1" dirty="0"/>
              <a:t>OBE briefing for students</a:t>
            </a:r>
            <a:endParaRPr sz="6600"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07941"/>
            <a:ext cx="9144000" cy="19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sz="2800" b="1" dirty="0"/>
              <a:t>How much can you learn about OBE?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b="1" dirty="0"/>
              <a:t>Prepared by: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OBEC, LKC FES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1161606" y="1108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(POs)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80" name="Google Shape;180;p10"/>
          <p:cNvGrpSpPr/>
          <p:nvPr/>
        </p:nvGrpSpPr>
        <p:grpSpPr>
          <a:xfrm>
            <a:off x="1729168" y="2528798"/>
            <a:ext cx="8260190" cy="2860633"/>
            <a:chOff x="24701" y="1882725"/>
            <a:chExt cx="10387066" cy="4190443"/>
          </a:xfrm>
        </p:grpSpPr>
        <p:sp>
          <p:nvSpPr>
            <p:cNvPr id="181" name="Google Shape;181;p10"/>
            <p:cNvSpPr/>
            <p:nvPr/>
          </p:nvSpPr>
          <p:spPr>
            <a:xfrm>
              <a:off x="2011680" y="2954214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PO3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effectLst/>
                  <a:latin typeface="+mj-lt"/>
                  <a:ea typeface="SimSun" panose="02010600030101010101" pitchFamily="2" charset="-122"/>
                </a:rPr>
                <a:t>Leadership, Autonomy and Responsibility</a:t>
              </a:r>
              <a:endParaRPr sz="12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4029524" y="4023969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PO5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Interpersonal and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Communication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Skills</a:t>
              </a: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6044723" y="2965517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PO6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Cognitive skills</a:t>
              </a:r>
              <a:endParaRPr sz="1200" dirty="0">
                <a:latin typeface="+mj-lt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8057755" y="1949724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PO7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dirty="0">
                  <a:solidFill>
                    <a:schemeClr val="dk1"/>
                  </a:solidFill>
                  <a:latin typeface="+mj-lt"/>
                </a:rPr>
                <a:t>D</a:t>
              </a: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igital and Numeracy Skills </a:t>
              </a:r>
              <a:endParaRPr lang="en-MY" sz="1200" dirty="0">
                <a:latin typeface="+mj-lt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701" y="3998028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PO2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Practical skills</a:t>
              </a:r>
              <a:endParaRPr sz="1200" dirty="0">
                <a:latin typeface="+mj-lt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4701" y="1882725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PO1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Knowledge and understanding</a:t>
              </a:r>
              <a:endParaRPr sz="1200" dirty="0">
                <a:latin typeface="+mj-lt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4034503" y="1923782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PO4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effectLst/>
                  <a:latin typeface="+mj-lt"/>
                  <a:ea typeface="SimSun" panose="02010600030101010101" pitchFamily="2" charset="-122"/>
                </a:rPr>
                <a:t>Ethics and Professionalism</a:t>
              </a:r>
              <a:endParaRPr sz="1200" dirty="0">
                <a:latin typeface="+mj-lt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8057043" y="4069232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PO8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Personal and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Entrepreneurial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Skills</a:t>
              </a:r>
              <a:endParaRPr sz="1200" dirty="0">
                <a:latin typeface="+mj-lt"/>
              </a:endParaRPr>
            </a:p>
          </p:txBody>
        </p:sp>
      </p:grp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834601" y="1637946"/>
            <a:ext cx="1051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PO to PEO</a:t>
            </a:r>
            <a:endParaRPr sz="3200" b="1"/>
          </a:p>
        </p:txBody>
      </p:sp>
      <p:graphicFrame>
        <p:nvGraphicFramePr>
          <p:cNvPr id="201" name="Google Shape;201;p11"/>
          <p:cNvGraphicFramePr/>
          <p:nvPr>
            <p:extLst>
              <p:ext uri="{D42A27DB-BD31-4B8C-83A1-F6EECF244321}">
                <p14:modId xmlns:p14="http://schemas.microsoft.com/office/powerpoint/2010/main" val="1362467254"/>
              </p:ext>
            </p:extLst>
          </p:nvPr>
        </p:nvGraphicFramePr>
        <p:xfrm>
          <a:off x="1476858" y="2447097"/>
          <a:ext cx="7654806" cy="233806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5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387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PEO 3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937591" y="12393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ourse </a:t>
            </a: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(COs) 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899490" y="2582133"/>
            <a:ext cx="10492409" cy="3913917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UEBA1213  Building materials </a:t>
            </a: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3150" marR="0" lvl="0" indent="-7159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CO1 -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Distinguish the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behaviour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typical uses of a broad range of materials used in buildings, according to their relevant intrinsic and extrinsic properties and ecological impact. </a:t>
            </a:r>
            <a:endParaRPr dirty="0"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6325" marR="0" lvl="0" indent="-714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appropriate materials for specific building systems or components, taking in consideration the relevant set of visual and physical properties requirement. </a:t>
            </a: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9025" marR="0" lvl="0" indent="-731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CO3 -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discuss why the choice of materials in great buildings was essential to achieve the design intentions and has great influence on the users experience and feeling.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12</a:t>
            </a:fld>
            <a:endParaRPr/>
          </a:p>
        </p:txBody>
      </p:sp>
      <p:sp>
        <p:nvSpPr>
          <p:cNvPr id="2" name="Google Shape;239;p14">
            <a:extLst>
              <a:ext uri="{FF2B5EF4-FFF2-40B4-BE49-F238E27FC236}">
                <a16:creationId xmlns:a16="http://schemas.microsoft.com/office/drawing/2014/main" id="{F3D7582B-2802-204E-5A27-6FF47330B03D}"/>
              </a:ext>
            </a:extLst>
          </p:cNvPr>
          <p:cNvSpPr txBox="1"/>
          <p:nvPr/>
        </p:nvSpPr>
        <p:spPr>
          <a:xfrm rot="19500000">
            <a:off x="10297925" y="5908217"/>
            <a:ext cx="167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902262" y="1327539"/>
            <a:ext cx="10515600" cy="7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Mapping of CO to PO</a:t>
            </a:r>
            <a:endParaRPr sz="3200" b="1" dirty="0"/>
          </a:p>
        </p:txBody>
      </p:sp>
      <p:sp>
        <p:nvSpPr>
          <p:cNvPr id="224" name="Google Shape;224;p13"/>
          <p:cNvSpPr/>
          <p:nvPr/>
        </p:nvSpPr>
        <p:spPr>
          <a:xfrm>
            <a:off x="702646" y="5523909"/>
            <a:ext cx="10522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 contributes to the </a:t>
            </a:r>
            <a:r>
              <a:rPr lang="en-MY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achievement of PO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via curriculum design, course delivery and assessment tasks that are most appropriate to attain that CO.</a:t>
            </a:r>
            <a:endParaRPr dirty="0"/>
          </a:p>
        </p:txBody>
      </p:sp>
      <p:graphicFrame>
        <p:nvGraphicFramePr>
          <p:cNvPr id="225" name="Google Shape;225;p13"/>
          <p:cNvGraphicFramePr/>
          <p:nvPr>
            <p:extLst>
              <p:ext uri="{D42A27DB-BD31-4B8C-83A1-F6EECF244321}">
                <p14:modId xmlns:p14="http://schemas.microsoft.com/office/powerpoint/2010/main" val="2074283288"/>
              </p:ext>
            </p:extLst>
          </p:nvPr>
        </p:nvGraphicFramePr>
        <p:xfrm>
          <a:off x="1900631" y="2604313"/>
          <a:ext cx="7285050" cy="2317382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0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CO 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655329" y="1427360"/>
            <a:ext cx="10515600" cy="5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600" b="1"/>
              <a:t>Assessment to CO Mapping</a:t>
            </a:r>
            <a:endParaRPr sz="3600" b="1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14</a:t>
            </a:fld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655328" y="5621645"/>
            <a:ext cx="1069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COs will be assessed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regardless of students’ choice of answering optional questions in continuous assessment and final examination. Each assessment task/question is mapped to ONE CO only.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4411F-6CA3-0A9D-239F-C758893F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91" y="2014805"/>
            <a:ext cx="9284365" cy="35064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237" name="Google Shape;237;p14"/>
          <p:cNvGrpSpPr/>
          <p:nvPr/>
        </p:nvGrpSpPr>
        <p:grpSpPr>
          <a:xfrm rot="-2100000">
            <a:off x="9568545" y="4625495"/>
            <a:ext cx="2197290" cy="491319"/>
            <a:chOff x="8898340" y="4531057"/>
            <a:chExt cx="2197290" cy="491319"/>
          </a:xfrm>
        </p:grpSpPr>
        <p:sp>
          <p:nvSpPr>
            <p:cNvPr id="238" name="Google Shape;238;p14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1615B-8C08-62A3-3DAE-0FFAC18B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2432937"/>
            <a:ext cx="8219393" cy="42074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626646" y="1208597"/>
            <a:ext cx="10542104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CO Achievement </a:t>
            </a:r>
            <a:br>
              <a:rPr lang="en-MY" sz="2400" dirty="0"/>
            </a:br>
            <a:r>
              <a:rPr lang="en-MY" sz="2400" dirty="0"/>
              <a:t>(Performance indicator of students for lecturers to do Continual Quality Improvement on the course)</a:t>
            </a:r>
            <a:endParaRPr sz="2400" dirty="0"/>
          </a:p>
        </p:txBody>
      </p:sp>
      <p:grpSp>
        <p:nvGrpSpPr>
          <p:cNvPr id="249" name="Google Shape;249;p15"/>
          <p:cNvGrpSpPr/>
          <p:nvPr/>
        </p:nvGrpSpPr>
        <p:grpSpPr>
          <a:xfrm rot="-2100000">
            <a:off x="9278689" y="5605511"/>
            <a:ext cx="2197290" cy="491319"/>
            <a:chOff x="8898340" y="4531057"/>
            <a:chExt cx="2197290" cy="491319"/>
          </a:xfrm>
        </p:grpSpPr>
        <p:sp>
          <p:nvSpPr>
            <p:cNvPr id="250" name="Google Shape;250;p15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9162905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15</a:t>
            </a:fld>
            <a:endParaRPr/>
          </a:p>
        </p:txBody>
      </p:sp>
      <p:cxnSp>
        <p:nvCxnSpPr>
          <p:cNvPr id="253" name="Google Shape;253;p15"/>
          <p:cNvCxnSpPr/>
          <p:nvPr/>
        </p:nvCxnSpPr>
        <p:spPr>
          <a:xfrm>
            <a:off x="274989" y="4393724"/>
            <a:ext cx="8862647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15"/>
          <p:cNvSpPr txBox="1"/>
          <p:nvPr/>
        </p:nvSpPr>
        <p:spPr>
          <a:xfrm>
            <a:off x="274989" y="3621599"/>
            <a:ext cx="10486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22E3EEA-6124-BE4B-E200-E500505D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23" y="1820672"/>
            <a:ext cx="9585654" cy="4466732"/>
          </a:xfrm>
          <a:prstGeom prst="rect">
            <a:avLst/>
          </a:prstGeom>
        </p:spPr>
      </p:pic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dirty="0"/>
              <a:t>Individual PO Achievement (to date)</a:t>
            </a:r>
            <a:endParaRPr sz="2800" b="1" dirty="0"/>
          </a:p>
        </p:txBody>
      </p:sp>
      <p:sp>
        <p:nvSpPr>
          <p:cNvPr id="261" name="Google Shape;261;p16"/>
          <p:cNvSpPr txBox="1"/>
          <p:nvPr/>
        </p:nvSpPr>
        <p:spPr>
          <a:xfrm>
            <a:off x="503981" y="649424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check with your Academic Advisor every trimester on your accumulated PO scores.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6"/>
          <p:cNvGrpSpPr/>
          <p:nvPr/>
        </p:nvGrpSpPr>
        <p:grpSpPr>
          <a:xfrm rot="-2100000">
            <a:off x="9878853" y="5210355"/>
            <a:ext cx="2197290" cy="491319"/>
            <a:chOff x="8898340" y="4531057"/>
            <a:chExt cx="2197290" cy="491319"/>
          </a:xfrm>
        </p:grpSpPr>
        <p:sp>
          <p:nvSpPr>
            <p:cNvPr id="264" name="Google Shape;264;p16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66" name="Google Shape;2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73" name="Google Shape;273;p17"/>
          <p:cNvSpPr txBox="1"/>
          <p:nvPr/>
        </p:nvSpPr>
        <p:spPr>
          <a:xfrm>
            <a:off x="503981" y="647436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75" name="Google Shape;275;p17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17</a:t>
            </a:fld>
            <a:endParaRPr/>
          </a:p>
        </p:txBody>
      </p:sp>
      <p:pic>
        <p:nvPicPr>
          <p:cNvPr id="279" name="Google Shape;279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29" y="1978008"/>
            <a:ext cx="11015778" cy="32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Foundation Level </a:t>
            </a:r>
            <a:endParaRPr/>
          </a:p>
        </p:txBody>
      </p:sp>
      <p:pic>
        <p:nvPicPr>
          <p:cNvPr id="285" name="Google Shape;285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1630"/>
          <a:stretch/>
        </p:blipFill>
        <p:spPr>
          <a:xfrm>
            <a:off x="175720" y="1636689"/>
            <a:ext cx="5760000" cy="483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8370"/>
          <a:stretch/>
        </p:blipFill>
        <p:spPr>
          <a:xfrm>
            <a:off x="6096000" y="2694606"/>
            <a:ext cx="5760000" cy="344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1127760" y="3251200"/>
            <a:ext cx="4427220" cy="817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3981" y="6484300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90" name="Google Shape;290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293" name="Google Shape;293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Bachelor Level</a:t>
            </a:r>
            <a:endParaRPr/>
          </a:p>
        </p:txBody>
      </p:sp>
      <p:pic>
        <p:nvPicPr>
          <p:cNvPr id="300" name="Google Shape;300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1036097" y="1329789"/>
            <a:ext cx="4729201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963195" y="1319848"/>
            <a:ext cx="47292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1836420" y="2672080"/>
            <a:ext cx="3627120" cy="657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03981" y="6464422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9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305" name="Google Shape;305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308" name="Google Shape;308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6452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b="1"/>
              <a:t>What is OBE?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  <p:pic>
        <p:nvPicPr>
          <p:cNvPr id="96" name="Google Shape;96;p2" descr="ᐈ Cartoon question marks stock pics, Royalty Free question mark cartoon  pictures | download on Depositphotos®"/>
          <p:cNvPicPr preferRelativeResize="0"/>
          <p:nvPr/>
        </p:nvPicPr>
        <p:blipFill rotWithShape="1">
          <a:blip r:embed="rId3">
            <a:alphaModFix/>
          </a:blip>
          <a:srcRect l="14293" t="4607" r="17182" b="9117"/>
          <a:stretch/>
        </p:blipFill>
        <p:spPr>
          <a:xfrm>
            <a:off x="8610600" y="2495552"/>
            <a:ext cx="2504661" cy="371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599661" y="2979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b="1" dirty="0"/>
              <a:t>Thank you!</a:t>
            </a:r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03371" y="3041918"/>
            <a:ext cx="2833453" cy="31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8575" r="63496"/>
          <a:stretch/>
        </p:blipFill>
        <p:spPr>
          <a:xfrm>
            <a:off x="79315" y="1837476"/>
            <a:ext cx="2166928" cy="31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246243" y="1837476"/>
            <a:ext cx="6042991" cy="374117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</a:t>
            </a:r>
            <a:r>
              <a:rPr lang="en-MY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Outcome-Based Education</a:t>
            </a:r>
            <a:r>
              <a:rPr lang="en-MY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an approach that focuses on the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attainment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focuses on what is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students to be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able to do 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at the end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learning experiences.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 descr="Title"/>
          <p:cNvSpPr txBox="1"/>
          <p:nvPr/>
        </p:nvSpPr>
        <p:spPr>
          <a:xfrm>
            <a:off x="735220" y="1295766"/>
            <a:ext cx="79581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OBE needed?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41063" y="1906153"/>
            <a:ext cx="110511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 systematic approach in curriculum delivery that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focuses on a set of intended goals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student-centered learning 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that focuses on empirically measuring student performance, which are called outcomes.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approach that fosters the spirit of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E374C-76CC-185B-E5AB-56708141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74" y="3290376"/>
            <a:ext cx="7441063" cy="3477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10600" y="3988051"/>
            <a:ext cx="2140829" cy="23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r="56303"/>
          <a:stretch/>
        </p:blipFill>
        <p:spPr>
          <a:xfrm>
            <a:off x="0" y="2882348"/>
            <a:ext cx="2285999" cy="2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285999" y="2882348"/>
            <a:ext cx="4677507" cy="3206987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OBE is a requirement from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professional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MY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MQA, MOHE, BEM, EAC, LJBM and MBOT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090117" y="777716"/>
            <a:ext cx="5007725" cy="309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0347" y="1258139"/>
            <a:ext cx="1382151" cy="6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602" y="2293144"/>
            <a:ext cx="1071563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1206" y="2824887"/>
            <a:ext cx="2014692" cy="6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5</a:t>
            </a:fld>
            <a:endParaRPr/>
          </a:p>
        </p:txBody>
      </p:sp>
      <p:pic>
        <p:nvPicPr>
          <p:cNvPr id="2" name="Google Shape;80;p11">
            <a:hlinkClick r:id="rId8"/>
            <a:extLst>
              <a:ext uri="{FF2B5EF4-FFF2-40B4-BE49-F238E27FC236}">
                <a16:creationId xmlns:a16="http://schemas.microsoft.com/office/drawing/2014/main" id="{41C7FCEC-E785-C439-47E9-9C64EA455F6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9109" y="1113301"/>
            <a:ext cx="1257365" cy="983390"/>
          </a:xfrm>
          <a:prstGeom prst="rect">
            <a:avLst/>
          </a:prstGeom>
          <a:noFill/>
          <a:ln>
            <a:noFill/>
          </a:ln>
          <a:effectLst>
            <a:outerShdw dist="139699" dir="2700000" algn="ctr" rotWithShape="0">
              <a:schemeClr val="dk2">
                <a:alpha val="64705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36B6E-D122-6E74-A8DF-C2A6A3D03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580" y="2304374"/>
            <a:ext cx="1821089" cy="983389"/>
          </a:xfrm>
          <a:prstGeom prst="rect">
            <a:avLst/>
          </a:prstGeom>
        </p:spPr>
      </p:pic>
      <p:pic>
        <p:nvPicPr>
          <p:cNvPr id="5" name="Google Shape;76;p11">
            <a:extLst>
              <a:ext uri="{FF2B5EF4-FFF2-40B4-BE49-F238E27FC236}">
                <a16:creationId xmlns:a16="http://schemas.microsoft.com/office/drawing/2014/main" id="{1C24DAD3-F16B-C1D6-1C69-626EFB7BFCC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1490" y="1207313"/>
            <a:ext cx="1909271" cy="691559"/>
          </a:xfrm>
          <a:prstGeom prst="rect">
            <a:avLst/>
          </a:prstGeom>
          <a:noFill/>
          <a:ln>
            <a:noFill/>
          </a:ln>
          <a:effectLst>
            <a:outerShdw dist="139699" sx="1000" sy="1000" algn="ctr" rotWithShape="0">
              <a:schemeClr val="dk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630806" y="2226365"/>
            <a:ext cx="8205081" cy="3686855"/>
            <a:chOff x="628649" y="924861"/>
            <a:chExt cx="7980860" cy="3636676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789" y="924861"/>
              <a:ext cx="6501720" cy="3636676"/>
            </a:xfrm>
            <a:prstGeom prst="rect">
              <a:avLst/>
            </a:prstGeom>
            <a:noFill/>
            <a:ln w="222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7" name="Google Shape;137;p6"/>
            <p:cNvSpPr txBox="1"/>
            <p:nvPr/>
          </p:nvSpPr>
          <p:spPr>
            <a:xfrm>
              <a:off x="628650" y="1854761"/>
              <a:ext cx="13923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628650" y="2599828"/>
              <a:ext cx="13620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628649" y="3697792"/>
              <a:ext cx="1165255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510206" y="2117346"/>
            <a:ext cx="8574157" cy="4050125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l="75432" t="-11" r="9279" b="76252"/>
          <a:stretch/>
        </p:blipFill>
        <p:spPr>
          <a:xfrm>
            <a:off x="9740028" y="1436869"/>
            <a:ext cx="1971261" cy="23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493694" y="1119637"/>
            <a:ext cx="3912704" cy="903269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MY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UTAR OBE framework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697277" y="3429000"/>
            <a:ext cx="2418523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457200" y="1603948"/>
            <a:ext cx="8666922" cy="508213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be a global university of educational and research excellence with transformative societal impact.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niversal values in our beliefs (M1)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enacity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resilience in 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overcoming challenges (M2)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gility in facing new frontiers (M3)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esponsibility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commitment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pursuit of excellence (M4)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358547" y="3640247"/>
            <a:ext cx="2833453" cy="31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95739" y="1681606"/>
            <a:ext cx="8662808" cy="4450839"/>
          </a:xfrm>
          <a:prstGeom prst="wedgeRoundRectCallout">
            <a:avLst>
              <a:gd name="adj1" fmla="val 55398"/>
              <a:gd name="adj2" fmla="val 31420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Educational Objectives (PEOs)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Outcomes (POs)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2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Course Outcomes (COs) 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777087" y="1057038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Outcomes?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63561" y="6233793"/>
            <a:ext cx="8379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abbreviation CO and CLO can be used interchangeably for Course Learning Outcome.</a:t>
            </a:r>
            <a:b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the abbreviation PO and PLO can be used interchangeably for Programme Learning Outcome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1190431"/>
            <a:ext cx="10515600" cy="119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ducational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bjectives (PEOs)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2589559"/>
            <a:ext cx="10258425" cy="3354042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PEOs of 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Science (Honours) Quantity Surveying</a:t>
            </a:r>
            <a:r>
              <a:rPr lang="en-MY" sz="20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produce: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1: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with competency in practicing the principles of Quantity Surveying and state-of-art approaches.</a:t>
            </a: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2: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with effective management capability in communication and collaboration within multidisciplinary team.</a:t>
            </a: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3: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practicing professional ethics, life-long learning, and principles of sustainable development for betterment of the professional and society.</a:t>
            </a:r>
            <a:endParaRPr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868</Words>
  <Application>Microsoft Office PowerPoint</Application>
  <PresentationFormat>Widescreen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Tahoma</vt:lpstr>
      <vt:lpstr>Arial</vt:lpstr>
      <vt:lpstr>Times New Roman</vt:lpstr>
      <vt:lpstr>Office Theme</vt:lpstr>
      <vt:lpstr>OBE briefing for students</vt:lpstr>
      <vt:lpstr>What is 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Educational Objectives (PEOs) describe the career and professional accomplishments of graduates within 3-5 years after graduation.</vt:lpstr>
      <vt:lpstr>Programme Outcomes (POs) describe the abilities or skills (cognitive, psychomotor and affective) that students can demonstrate at the time of graduation.</vt:lpstr>
      <vt:lpstr>Mapping of PO to PEO</vt:lpstr>
      <vt:lpstr>Course Outcomes (COs) are specific statements of what students are expected to KNOW and be able to PERFORM at the end of the course.</vt:lpstr>
      <vt:lpstr>Mapping of CO to PO</vt:lpstr>
      <vt:lpstr>Assessment to CO Mapping</vt:lpstr>
      <vt:lpstr>CO Achievement  (Performance indicator of students for lecturers to do Continual Quality Improvement on the course)</vt:lpstr>
      <vt:lpstr>Individual PO Achievement (to date)</vt:lpstr>
      <vt:lpstr>Individual PO Achievement (to date)</vt:lpstr>
      <vt:lpstr>Example: Foundation Level </vt:lpstr>
      <vt:lpstr>Example: Bachelor Level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 briefing for students</dc:title>
  <dc:creator>Kah Pin Chen</dc:creator>
  <cp:lastModifiedBy>Ng Wei Shean</cp:lastModifiedBy>
  <cp:revision>15</cp:revision>
  <dcterms:modified xsi:type="dcterms:W3CDTF">2025-02-04T07:43:35Z</dcterms:modified>
</cp:coreProperties>
</file>