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media/image16.jpg" ContentType="image/png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7" r:id="rId21"/>
  </p:sldIdLst>
  <p:sldSz cx="12192000" cy="6858000"/>
  <p:notesSz cx="6858000" cy="9144000"/>
  <p:embeddedFontLst>
    <p:embeddedFont>
      <p:font typeface="Corbel" panose="020B0503020204020204" pitchFamily="34" charset="0"/>
      <p:regular r:id="rId23"/>
      <p:bold r:id="rId24"/>
      <p:italic r:id="rId25"/>
      <p:boldItalic r:id="rId26"/>
    </p:embeddedFont>
    <p:embeddedFont>
      <p:font typeface="Tahoma" panose="020B0604030504040204" pitchFamily="34" charset="0"/>
      <p:regular r:id="rId27"/>
      <p:bold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5" roundtripDataSignature="AMtx7mgxtCgVs9Ugfs6rERvlz4NqeTdnf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39F626D-6CF5-4179-9BEC-4C9DDEB100B5}">
  <a:tblStyle styleId="{039F626D-6CF5-4179-9BEC-4C9DDEB100B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5" Type="http://customschemas.google.com/relationships/presentationmetadata" Target="metadata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 Wei Shean" userId="93022767-5a68-4b75-904c-3c8cac5913d8" providerId="ADAL" clId="{E1D441F7-F942-49EC-9ED0-C8334EC94E05}"/>
    <pc:docChg chg="undo custSel modSld">
      <pc:chgData name="Ng Wei Shean" userId="93022767-5a68-4b75-904c-3c8cac5913d8" providerId="ADAL" clId="{E1D441F7-F942-49EC-9ED0-C8334EC94E05}" dt="2025-02-04T07:46:16.601" v="44" actId="20577"/>
      <pc:docMkLst>
        <pc:docMk/>
      </pc:docMkLst>
      <pc:sldChg chg="modSp mod">
        <pc:chgData name="Ng Wei Shean" userId="93022767-5a68-4b75-904c-3c8cac5913d8" providerId="ADAL" clId="{E1D441F7-F942-49EC-9ED0-C8334EC94E05}" dt="2025-02-04T07:46:16.601" v="44" actId="20577"/>
        <pc:sldMkLst>
          <pc:docMk/>
          <pc:sldMk cId="0" sldId="264"/>
        </pc:sldMkLst>
        <pc:spChg chg="mod">
          <ac:chgData name="Ng Wei Shean" userId="93022767-5a68-4b75-904c-3c8cac5913d8" providerId="ADAL" clId="{E1D441F7-F942-49EC-9ED0-C8334EC94E05}" dt="2025-02-04T07:46:16.601" v="44" actId="20577"/>
          <ac:spMkLst>
            <pc:docMk/>
            <pc:sldMk cId="0" sldId="264"/>
            <ac:spMk id="16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MY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 b="1" i="0" u="none" strike="noStrike">
              <a:latin typeface="Tahoma"/>
              <a:ea typeface="Tahoma"/>
              <a:cs typeface="Tahoma"/>
              <a:sym typeface="Tahoma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MY" sz="1800" b="0" i="0" u="none" strike="noStrike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800" b="0" i="0" u="none" strike="noStrike">
              <a:latin typeface="Tahoma"/>
              <a:ea typeface="Tahoma"/>
              <a:cs typeface="Tahoma"/>
              <a:sym typeface="Tahoma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0" name="Google Shape;11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33" name="Google Shape;13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47" name="Google Shape;14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55" name="Google Shape;15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 Content_2 column">
  <p:cSld name="01 Content_2 colum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7"/>
          <p:cNvSpPr>
            <a:spLocks noGrp="1"/>
          </p:cNvSpPr>
          <p:nvPr>
            <p:ph type="pic" idx="2"/>
          </p:nvPr>
        </p:nvSpPr>
        <p:spPr>
          <a:xfrm>
            <a:off x="6836125" y="0"/>
            <a:ext cx="535587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6" name="Google Shape;36;p27"/>
          <p:cNvSpPr txBox="1">
            <a:spLocks noGrp="1"/>
          </p:cNvSpPr>
          <p:nvPr>
            <p:ph type="body" idx="1"/>
          </p:nvPr>
        </p:nvSpPr>
        <p:spPr>
          <a:xfrm>
            <a:off x="4386558" y="2717803"/>
            <a:ext cx="2834640" cy="3368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body" idx="3"/>
          </p:nvPr>
        </p:nvSpPr>
        <p:spPr>
          <a:xfrm>
            <a:off x="647700" y="2717803"/>
            <a:ext cx="2834640" cy="3368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title"/>
          </p:nvPr>
        </p:nvSpPr>
        <p:spPr>
          <a:xfrm>
            <a:off x="633186" y="557439"/>
            <a:ext cx="689156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2400"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7"/>
          <p:cNvSpPr txBox="1">
            <a:spLocks noGrp="1"/>
          </p:cNvSpPr>
          <p:nvPr>
            <p:ph type="body" idx="4"/>
          </p:nvPr>
        </p:nvSpPr>
        <p:spPr>
          <a:xfrm>
            <a:off x="1906451" y="1981200"/>
            <a:ext cx="54864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40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7"/>
          <p:cNvSpPr txBox="1">
            <a:spLocks noGrp="1"/>
          </p:cNvSpPr>
          <p:nvPr>
            <p:ph type="body" idx="5"/>
          </p:nvPr>
        </p:nvSpPr>
        <p:spPr>
          <a:xfrm>
            <a:off x="5645309" y="1981200"/>
            <a:ext cx="54864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40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  <p:pic>
        <p:nvPicPr>
          <p:cNvPr id="15" name="Google Shape;15;p23" descr="Logo, company name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4864" y="18473"/>
            <a:ext cx="2491378" cy="106218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vectorise.net/logo/wp-content/uploads/2011/07/Lembaga-Juruukur-Bahan-Malaysia.png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A picture containing tree, grass, outdoor, park&#10;&#10;Description automatically generated"/>
          <p:cNvPicPr preferRelativeResize="0"/>
          <p:nvPr/>
        </p:nvPicPr>
        <p:blipFill rotWithShape="1">
          <a:blip r:embed="rId3">
            <a:alphaModFix amt="45000"/>
          </a:blip>
          <a:srcRect t="6596"/>
          <a:stretch/>
        </p:blipFill>
        <p:spPr>
          <a:xfrm>
            <a:off x="268357" y="1268362"/>
            <a:ext cx="11688417" cy="5569974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>
            <a:spLocks noGrp="1"/>
          </p:cNvSpPr>
          <p:nvPr>
            <p:ph type="ctrTitle"/>
          </p:nvPr>
        </p:nvSpPr>
        <p:spPr>
          <a:xfrm>
            <a:off x="1524000" y="2067752"/>
            <a:ext cx="9144000" cy="184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MY" sz="6600" b="1" dirty="0"/>
              <a:t>OBE briefing for students</a:t>
            </a:r>
            <a:endParaRPr sz="6600" b="1" dirty="0"/>
          </a:p>
        </p:txBody>
      </p:sp>
      <p:sp>
        <p:nvSpPr>
          <p:cNvPr id="86" name="Google Shape;86;p1"/>
          <p:cNvSpPr txBox="1">
            <a:spLocks noGrp="1"/>
          </p:cNvSpPr>
          <p:nvPr>
            <p:ph type="subTitle" idx="1"/>
          </p:nvPr>
        </p:nvSpPr>
        <p:spPr>
          <a:xfrm>
            <a:off x="1524000" y="3907941"/>
            <a:ext cx="9144000" cy="1914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MY" sz="2800" b="1" dirty="0"/>
              <a:t>How much can you learn about OBE?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800" b="1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800" b="1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MY" b="1" dirty="0"/>
              <a:t>Prepared by: 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MY" dirty="0"/>
              <a:t>OBEC, LKC FES</a:t>
            </a:r>
            <a:endParaRPr dirty="0"/>
          </a:p>
        </p:txBody>
      </p:sp>
      <p:sp>
        <p:nvSpPr>
          <p:cNvPr id="87" name="Google Shape;87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1</a:t>
            </a:fld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0"/>
          <p:cNvSpPr txBox="1">
            <a:spLocks noGrp="1"/>
          </p:cNvSpPr>
          <p:nvPr>
            <p:ph type="title"/>
          </p:nvPr>
        </p:nvSpPr>
        <p:spPr>
          <a:xfrm>
            <a:off x="1161606" y="11080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889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62500"/>
              <a:buNone/>
            </a:pPr>
            <a:r>
              <a:rPr lang="en-MY" sz="3200" b="1" u="sng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-MY" sz="3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rogramme </a:t>
            </a:r>
            <a:r>
              <a:rPr lang="en-MY" sz="3200" b="1" u="sng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n-MY" sz="3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utcomes (POs)</a:t>
            </a:r>
            <a:r>
              <a:rPr lang="en-MY" sz="3200" dirty="0">
                <a:latin typeface="Calibri"/>
                <a:ea typeface="Calibri"/>
                <a:cs typeface="Calibri"/>
                <a:sym typeface="Calibri"/>
              </a:rPr>
              <a:t> describe the </a:t>
            </a:r>
            <a:r>
              <a:rPr lang="en-MY" sz="3200" b="1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abilities or skills</a:t>
            </a:r>
            <a:r>
              <a:rPr lang="en-MY" sz="32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MY" sz="3200" dirty="0">
                <a:latin typeface="Calibri"/>
                <a:ea typeface="Calibri"/>
                <a:cs typeface="Calibri"/>
                <a:sym typeface="Calibri"/>
              </a:rPr>
              <a:t>(cognitive, psychomotor and affective) that students can demonstrate </a:t>
            </a:r>
            <a:r>
              <a:rPr lang="en-MY" sz="3200" b="1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at the time of graduation</a:t>
            </a:r>
            <a:r>
              <a:rPr lang="en-MY" sz="320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grpSp>
        <p:nvGrpSpPr>
          <p:cNvPr id="180" name="Google Shape;180;p10"/>
          <p:cNvGrpSpPr/>
          <p:nvPr/>
        </p:nvGrpSpPr>
        <p:grpSpPr>
          <a:xfrm>
            <a:off x="1729168" y="2528798"/>
            <a:ext cx="8260190" cy="2860633"/>
            <a:chOff x="24701" y="1882725"/>
            <a:chExt cx="10387066" cy="4190443"/>
          </a:xfrm>
        </p:grpSpPr>
        <p:sp>
          <p:nvSpPr>
            <p:cNvPr id="181" name="Google Shape;181;p10"/>
            <p:cNvSpPr/>
            <p:nvPr/>
          </p:nvSpPr>
          <p:spPr>
            <a:xfrm>
              <a:off x="2011680" y="2954214"/>
              <a:ext cx="2354012" cy="200393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4B08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MY" sz="1200" b="1" i="0" u="none" strike="noStrike" cap="none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PO3</a:t>
              </a:r>
              <a:endParaRPr sz="1200" dirty="0">
                <a:latin typeface="+mj-lt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dirty="0">
                  <a:effectLst/>
                  <a:latin typeface="+mj-lt"/>
                  <a:ea typeface="SimSun" panose="02010600030101010101" pitchFamily="2" charset="-122"/>
                </a:rPr>
                <a:t>Leadership, Autonomy and Responsibility</a:t>
              </a:r>
              <a:endParaRPr sz="1200" dirty="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82" name="Google Shape;182;p10"/>
            <p:cNvSpPr/>
            <p:nvPr/>
          </p:nvSpPr>
          <p:spPr>
            <a:xfrm>
              <a:off x="4029524" y="4023969"/>
              <a:ext cx="2354012" cy="200393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4B08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MY" sz="1200" b="1" i="0" u="none" strike="noStrike" cap="none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PO5</a:t>
              </a:r>
              <a:endParaRPr sz="1200" dirty="0">
                <a:latin typeface="+mj-lt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MY" sz="1200" i="0" u="none" strike="noStrike" cap="none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Interpersonal and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MY" sz="1200" i="0" u="none" strike="noStrike" cap="none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Communication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MY" sz="1200" i="0" u="none" strike="noStrike" cap="none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Skills</a:t>
              </a:r>
            </a:p>
          </p:txBody>
        </p:sp>
        <p:sp>
          <p:nvSpPr>
            <p:cNvPr id="183" name="Google Shape;183;p10"/>
            <p:cNvSpPr/>
            <p:nvPr/>
          </p:nvSpPr>
          <p:spPr>
            <a:xfrm>
              <a:off x="6044723" y="2965517"/>
              <a:ext cx="2354012" cy="200393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4B08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MY" sz="1200" b="1" i="0" u="none" strike="noStrike" cap="none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PO6</a:t>
              </a:r>
              <a:endParaRPr sz="1200" dirty="0">
                <a:latin typeface="+mj-lt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MY" sz="1200" i="0" u="none" strike="noStrike" cap="none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Cognitive skills</a:t>
              </a:r>
              <a:endParaRPr sz="1200" dirty="0">
                <a:latin typeface="+mj-lt"/>
              </a:endParaRPr>
            </a:p>
          </p:txBody>
        </p:sp>
        <p:sp>
          <p:nvSpPr>
            <p:cNvPr id="184" name="Google Shape;184;p10"/>
            <p:cNvSpPr/>
            <p:nvPr/>
          </p:nvSpPr>
          <p:spPr>
            <a:xfrm>
              <a:off x="8057755" y="1949724"/>
              <a:ext cx="2354012" cy="200393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4B08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MY" sz="1200" b="1" i="0" u="none" strike="noStrike" cap="none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PO7</a:t>
              </a:r>
              <a:endParaRPr sz="1200" dirty="0">
                <a:latin typeface="+mj-lt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MY" sz="1200" dirty="0">
                  <a:solidFill>
                    <a:schemeClr val="dk1"/>
                  </a:solidFill>
                  <a:latin typeface="+mj-lt"/>
                </a:rPr>
                <a:t>D</a:t>
              </a:r>
              <a:r>
                <a:rPr lang="en-MY" sz="1200" i="0" u="none" strike="noStrike" cap="none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igital and Numeracy Skills </a:t>
              </a:r>
              <a:endParaRPr lang="en-MY" sz="1200" dirty="0">
                <a:latin typeface="+mj-lt"/>
              </a:endParaRPr>
            </a:p>
          </p:txBody>
        </p:sp>
        <p:sp>
          <p:nvSpPr>
            <p:cNvPr id="187" name="Google Shape;187;p10"/>
            <p:cNvSpPr/>
            <p:nvPr/>
          </p:nvSpPr>
          <p:spPr>
            <a:xfrm>
              <a:off x="24701" y="3998028"/>
              <a:ext cx="2354012" cy="200393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4B08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MY" sz="1200" b="1" i="0" u="none" strike="noStrike" cap="none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PO2</a:t>
              </a:r>
              <a:endParaRPr sz="1200" dirty="0">
                <a:latin typeface="+mj-lt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effectLst/>
                  <a:latin typeface="+mj-lt"/>
                  <a:ea typeface="SimSun" panose="02010600030101010101" pitchFamily="2" charset="-122"/>
                  <a:cs typeface="Times New Roman" panose="02020603050405020304" pitchFamily="18" charset="0"/>
                </a:rPr>
                <a:t>Practical skills</a:t>
              </a:r>
              <a:endParaRPr sz="1200" dirty="0">
                <a:latin typeface="+mj-lt"/>
              </a:endParaRPr>
            </a:p>
          </p:txBody>
        </p:sp>
        <p:sp>
          <p:nvSpPr>
            <p:cNvPr id="188" name="Google Shape;188;p10"/>
            <p:cNvSpPr/>
            <p:nvPr/>
          </p:nvSpPr>
          <p:spPr>
            <a:xfrm>
              <a:off x="24701" y="1882725"/>
              <a:ext cx="2354012" cy="200393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4B08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MY" sz="1200" b="1" i="0" u="none" strike="noStrike" cap="none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PO1</a:t>
              </a:r>
              <a:endParaRPr sz="1200" dirty="0">
                <a:latin typeface="+mj-lt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effectLst/>
                  <a:latin typeface="+mj-lt"/>
                  <a:ea typeface="SimSun" panose="02010600030101010101" pitchFamily="2" charset="-122"/>
                  <a:cs typeface="Times New Roman" panose="02020603050405020304" pitchFamily="18" charset="0"/>
                </a:rPr>
                <a:t>Knowledge and understanding</a:t>
              </a:r>
              <a:endParaRPr sz="1200" dirty="0">
                <a:latin typeface="+mj-lt"/>
              </a:endParaRPr>
            </a:p>
          </p:txBody>
        </p:sp>
        <p:sp>
          <p:nvSpPr>
            <p:cNvPr id="189" name="Google Shape;189;p10"/>
            <p:cNvSpPr/>
            <p:nvPr/>
          </p:nvSpPr>
          <p:spPr>
            <a:xfrm>
              <a:off x="4034503" y="1923782"/>
              <a:ext cx="2354012" cy="200393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4B08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MY" sz="1200" b="1" i="0" u="none" strike="noStrike" cap="none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PO4</a:t>
              </a:r>
              <a:endParaRPr sz="1200" dirty="0">
                <a:latin typeface="+mj-lt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dirty="0">
                  <a:effectLst/>
                  <a:latin typeface="+mj-lt"/>
                  <a:ea typeface="SimSun" panose="02010600030101010101" pitchFamily="2" charset="-122"/>
                </a:rPr>
                <a:t>Ethics and Professionalism</a:t>
              </a:r>
              <a:endParaRPr sz="1200" dirty="0">
                <a:latin typeface="+mj-lt"/>
              </a:endParaRPr>
            </a:p>
          </p:txBody>
        </p:sp>
        <p:sp>
          <p:nvSpPr>
            <p:cNvPr id="190" name="Google Shape;190;p10"/>
            <p:cNvSpPr/>
            <p:nvPr/>
          </p:nvSpPr>
          <p:spPr>
            <a:xfrm>
              <a:off x="8057043" y="4069232"/>
              <a:ext cx="2354012" cy="200393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4B08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MY" sz="1200" b="1" i="0" u="none" strike="noStrike" cap="none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PO8</a:t>
              </a:r>
              <a:endParaRPr sz="1200" dirty="0">
                <a:latin typeface="+mj-lt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MY" sz="1200" i="0" u="none" strike="noStrike" cap="none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Personal and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MY" sz="1200" i="0" u="none" strike="noStrike" cap="none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Entrepreneurial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MY" sz="1200" i="0" u="none" strike="noStrike" cap="none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Skills</a:t>
              </a:r>
              <a:endParaRPr sz="1200" dirty="0">
                <a:latin typeface="+mj-lt"/>
              </a:endParaRPr>
            </a:p>
          </p:txBody>
        </p:sp>
      </p:grpSp>
      <p:sp>
        <p:nvSpPr>
          <p:cNvPr id="193" name="Google Shape;193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1"/>
          <p:cNvSpPr txBox="1">
            <a:spLocks noGrp="1"/>
          </p:cNvSpPr>
          <p:nvPr>
            <p:ph type="title"/>
          </p:nvPr>
        </p:nvSpPr>
        <p:spPr>
          <a:xfrm>
            <a:off x="834601" y="1637946"/>
            <a:ext cx="1051560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MY" sz="3200" b="1"/>
              <a:t>Mapping of PO to PEO</a:t>
            </a:r>
            <a:endParaRPr sz="3200" b="1"/>
          </a:p>
        </p:txBody>
      </p:sp>
      <p:graphicFrame>
        <p:nvGraphicFramePr>
          <p:cNvPr id="201" name="Google Shape;201;p11"/>
          <p:cNvGraphicFramePr/>
          <p:nvPr>
            <p:extLst>
              <p:ext uri="{D42A27DB-BD31-4B8C-83A1-F6EECF244321}">
                <p14:modId xmlns:p14="http://schemas.microsoft.com/office/powerpoint/2010/main" val="1362467254"/>
              </p:ext>
            </p:extLst>
          </p:nvPr>
        </p:nvGraphicFramePr>
        <p:xfrm>
          <a:off x="1476858" y="2447097"/>
          <a:ext cx="7654806" cy="2338060"/>
        </p:xfrm>
        <a:graphic>
          <a:graphicData uri="http://schemas.openxmlformats.org/drawingml/2006/table">
            <a:tbl>
              <a:tblPr>
                <a:noFill/>
                <a:tableStyleId>{039F626D-6CF5-4179-9BEC-4C9DDEB100B5}</a:tableStyleId>
              </a:tblPr>
              <a:tblGrid>
                <a:gridCol w="8505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05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05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05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05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05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05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053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5053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1387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PEO</a:t>
                      </a:r>
                      <a:endParaRPr sz="1400" b="1" u="none" strike="noStrike" cap="none"/>
                    </a:p>
                  </a:txBody>
                  <a:tcPr marL="91450" marR="91450" marT="45725" marB="45725" anchor="ctr">
                    <a:solidFill>
                      <a:srgbClr val="66FFFF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Programme Outcomes (PO)</a:t>
                      </a:r>
                      <a:endParaRPr sz="1400" b="1" u="none" strike="noStrike" cap="none"/>
                    </a:p>
                  </a:txBody>
                  <a:tcPr marL="91450" marR="91450" marT="45725" marB="45725" anchor="ctr"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82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PO 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1</a:t>
                      </a:r>
                      <a:endParaRPr sz="1400" b="1" u="none" strike="noStrike" cap="none"/>
                    </a:p>
                  </a:txBody>
                  <a:tcPr marL="91450" marR="91450" marT="45725" marB="45725" anchor="ctr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PO 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2</a:t>
                      </a:r>
                      <a:endParaRPr sz="1400" b="1" u="none" strike="noStrike" cap="none"/>
                    </a:p>
                  </a:txBody>
                  <a:tcPr marL="91450" marR="91450" marT="45725" marB="45725" anchor="ctr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PO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3</a:t>
                      </a:r>
                      <a:endParaRPr sz="1400" b="1" u="none" strike="noStrike" cap="none"/>
                    </a:p>
                  </a:txBody>
                  <a:tcPr marL="91450" marR="91450" marT="45725" marB="45725" anchor="ctr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PO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4</a:t>
                      </a:r>
                      <a:endParaRPr sz="1400" b="1" u="none" strike="noStrike" cap="none"/>
                    </a:p>
                  </a:txBody>
                  <a:tcPr marL="91450" marR="91450" marT="45725" marB="45725" anchor="ctr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PO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5</a:t>
                      </a:r>
                      <a:endParaRPr sz="1400" b="1" u="none" strike="noStrike" cap="none"/>
                    </a:p>
                  </a:txBody>
                  <a:tcPr marL="91450" marR="91450" marT="45725" marB="45725" anchor="ctr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PO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6</a:t>
                      </a:r>
                      <a:endParaRPr sz="1400" b="1" u="none" strike="noStrike" cap="none"/>
                    </a:p>
                  </a:txBody>
                  <a:tcPr marL="91450" marR="91450" marT="45725" marB="45725" anchor="ctr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PO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7</a:t>
                      </a:r>
                      <a:endParaRPr sz="1400" b="1" u="none" strike="noStrike" cap="none"/>
                    </a:p>
                  </a:txBody>
                  <a:tcPr marL="91450" marR="91450" marT="45725" marB="45725" anchor="ctr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PO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8</a:t>
                      </a:r>
                      <a:endParaRPr sz="1400" b="1" u="none" strike="noStrike" cap="none"/>
                    </a:p>
                  </a:txBody>
                  <a:tcPr marL="91450" marR="91450" marT="45725" marB="45725" anchor="ctr"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87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PEO 1</a:t>
                      </a:r>
                      <a:endParaRPr sz="1400" b="1" u="none" strike="noStrike" cap="none"/>
                    </a:p>
                  </a:txBody>
                  <a:tcPr marL="91450" marR="91450" marT="45725" marB="45725" anchor="ctr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u="none" strike="noStrike" cap="none"/>
                        <a:t>√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u="none" strike="noStrike" cap="none"/>
                        <a:t>√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MY" sz="1400" u="none" strike="noStrike" cap="none" dirty="0"/>
                        <a:t>√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87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PEO 2</a:t>
                      </a:r>
                      <a:endParaRPr sz="1400" b="1" u="none" strike="noStrike" cap="none"/>
                    </a:p>
                  </a:txBody>
                  <a:tcPr marL="91450" marR="91450" marT="45725" marB="45725" anchor="ctr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MY" sz="14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sz="14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MY" sz="1400" u="none" strike="noStrike" cap="none" dirty="0"/>
                        <a:t>√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MY" sz="14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MY" sz="1400" u="none" strike="noStrike" cap="none" dirty="0"/>
                        <a:t>√</a:t>
                      </a: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387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 dirty="0"/>
                        <a:t>PEO 3</a:t>
                      </a:r>
                      <a:endParaRPr sz="1400" b="1" u="none" strike="noStrike" cap="none" dirty="0"/>
                    </a:p>
                  </a:txBody>
                  <a:tcPr marL="91450" marR="91450" marT="45725" marB="45725" anchor="ctr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MY" sz="1400" u="none" strike="noStrike" cap="none" dirty="0"/>
                        <a:t>√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MY" sz="1400" u="none" strike="noStrike" cap="none" dirty="0"/>
                        <a:t>√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u="none" strike="noStrike" cap="none" dirty="0"/>
                        <a:t>√</a:t>
                      </a:r>
                      <a:endParaRPr sz="14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02" name="Google Shape;202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2"/>
          <p:cNvSpPr txBox="1">
            <a:spLocks noGrp="1"/>
          </p:cNvSpPr>
          <p:nvPr>
            <p:ph type="title"/>
          </p:nvPr>
        </p:nvSpPr>
        <p:spPr>
          <a:xfrm>
            <a:off x="937591" y="123932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MY" sz="2800" b="1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MY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ourse </a:t>
            </a:r>
            <a:r>
              <a:rPr lang="en-MY" sz="2800" b="1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n-MY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utcomes (COs) </a:t>
            </a:r>
            <a:r>
              <a:rPr lang="en-MY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specific statements of what students are expected to </a:t>
            </a:r>
            <a:r>
              <a:rPr lang="en-MY" sz="28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KNOW</a:t>
            </a:r>
            <a:r>
              <a:rPr lang="en-MY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be able to </a:t>
            </a:r>
            <a:r>
              <a:rPr lang="en-MY" sz="28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PERFORM</a:t>
            </a:r>
            <a:r>
              <a:rPr lang="en-MY" sz="2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MY" sz="28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at the end of the course.</a:t>
            </a:r>
            <a:endParaRPr/>
          </a:p>
        </p:txBody>
      </p:sp>
      <p:sp>
        <p:nvSpPr>
          <p:cNvPr id="212" name="Google Shape;212;p12"/>
          <p:cNvSpPr txBox="1"/>
          <p:nvPr/>
        </p:nvSpPr>
        <p:spPr>
          <a:xfrm>
            <a:off x="899490" y="2582133"/>
            <a:ext cx="10492409" cy="3913917"/>
          </a:xfrm>
          <a:prstGeom prst="rect">
            <a:avLst/>
          </a:prstGeom>
          <a:solidFill>
            <a:srgbClr val="8DA9DB"/>
          </a:solidFill>
          <a:ln>
            <a:noFill/>
          </a:ln>
          <a:effectLst>
            <a:outerShdw blurRad="44450" dist="27940" dir="5400000" algn="ctr">
              <a:srgbClr val="000000">
                <a:alpha val="3137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571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sz="2000" b="1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UEBA1213  Building materials </a:t>
            </a:r>
          </a:p>
          <a:p>
            <a:pPr marL="3571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3150" marR="0" lvl="0" indent="-7159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CO1 - 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Distinguish the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behaviour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typical uses of a broad range of materials used in buildings, according to their relevant intrinsic and extrinsic properties and ecological impact. </a:t>
            </a:r>
            <a:endParaRPr dirty="0"/>
          </a:p>
          <a:p>
            <a:pPr marL="3571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6325" marR="0" lvl="0" indent="-7143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CO2 - 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Select appropriate materials for specific building systems or components, taking in consideration the relevant set of visual and physical properties requirement. </a:t>
            </a:r>
          </a:p>
          <a:p>
            <a:pPr marL="3571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89025" marR="0" lvl="0" indent="-7318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MY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CO3 - 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Ability to discuss why the choice of materials in great buildings was essential to achieve the design intentions and has great influence on the users experience and feeling. 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12</a:t>
            </a:fld>
            <a:endParaRPr/>
          </a:p>
        </p:txBody>
      </p:sp>
      <p:sp>
        <p:nvSpPr>
          <p:cNvPr id="2" name="Google Shape;239;p14">
            <a:extLst>
              <a:ext uri="{FF2B5EF4-FFF2-40B4-BE49-F238E27FC236}">
                <a16:creationId xmlns:a16="http://schemas.microsoft.com/office/drawing/2014/main" id="{F3D7582B-2802-204E-5A27-6FF47330B03D}"/>
              </a:ext>
            </a:extLst>
          </p:cNvPr>
          <p:cNvSpPr txBox="1"/>
          <p:nvPr/>
        </p:nvSpPr>
        <p:spPr>
          <a:xfrm rot="19500000">
            <a:off x="10297925" y="5908217"/>
            <a:ext cx="167225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3"/>
          <p:cNvSpPr txBox="1">
            <a:spLocks noGrp="1"/>
          </p:cNvSpPr>
          <p:nvPr>
            <p:ph type="title"/>
          </p:nvPr>
        </p:nvSpPr>
        <p:spPr>
          <a:xfrm>
            <a:off x="902262" y="1327539"/>
            <a:ext cx="10515600" cy="746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MY" sz="3200" b="1" dirty="0"/>
              <a:t>Mapping of CO to PO</a:t>
            </a:r>
            <a:endParaRPr sz="3200" b="1" dirty="0"/>
          </a:p>
        </p:txBody>
      </p:sp>
      <p:sp>
        <p:nvSpPr>
          <p:cNvPr id="224" name="Google Shape;224;p13"/>
          <p:cNvSpPr/>
          <p:nvPr/>
        </p:nvSpPr>
        <p:spPr>
          <a:xfrm>
            <a:off x="702646" y="5523909"/>
            <a:ext cx="105228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MY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Each CO contributes to the </a:t>
            </a:r>
            <a:r>
              <a:rPr lang="en-MY" sz="20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achievement of PO</a:t>
            </a:r>
            <a:r>
              <a:rPr lang="en-MY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via curriculum design, course delivery and assessment tasks that are most appropriate to attain that CO.</a:t>
            </a:r>
            <a:endParaRPr dirty="0"/>
          </a:p>
        </p:txBody>
      </p:sp>
      <p:graphicFrame>
        <p:nvGraphicFramePr>
          <p:cNvPr id="225" name="Google Shape;225;p13"/>
          <p:cNvGraphicFramePr/>
          <p:nvPr>
            <p:extLst>
              <p:ext uri="{D42A27DB-BD31-4B8C-83A1-F6EECF244321}">
                <p14:modId xmlns:p14="http://schemas.microsoft.com/office/powerpoint/2010/main" val="2074283288"/>
              </p:ext>
            </p:extLst>
          </p:nvPr>
        </p:nvGraphicFramePr>
        <p:xfrm>
          <a:off x="1900631" y="2604313"/>
          <a:ext cx="7285050" cy="2317382"/>
        </p:xfrm>
        <a:graphic>
          <a:graphicData uri="http://schemas.openxmlformats.org/drawingml/2006/table">
            <a:tbl>
              <a:tblPr>
                <a:noFill/>
                <a:tableStyleId>{039F626D-6CF5-4179-9BEC-4C9DDEB100B5}</a:tableStyleId>
              </a:tblPr>
              <a:tblGrid>
                <a:gridCol w="809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9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9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9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9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94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94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09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094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5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CO</a:t>
                      </a:r>
                      <a:endParaRPr sz="1400" b="1" u="none" strike="noStrike" cap="none"/>
                    </a:p>
                  </a:txBody>
                  <a:tcPr marL="91450" marR="91450" marT="45725" marB="45725" anchor="ctr">
                    <a:solidFill>
                      <a:srgbClr val="66FFFF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Programme Outcomes (PO)</a:t>
                      </a:r>
                      <a:endParaRPr sz="1400" b="1" u="none" strike="noStrike" cap="none"/>
                    </a:p>
                  </a:txBody>
                  <a:tcPr marL="91450" marR="91450" marT="45725" marB="45725" anchor="ctr"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PO 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1</a:t>
                      </a:r>
                      <a:endParaRPr sz="1400" b="1" u="none" strike="noStrike" cap="none"/>
                    </a:p>
                  </a:txBody>
                  <a:tcPr marL="91450" marR="91450" marT="45725" marB="45725" anchor="ctr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PO 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2</a:t>
                      </a:r>
                      <a:endParaRPr sz="1400" b="1" u="none" strike="noStrike" cap="none"/>
                    </a:p>
                  </a:txBody>
                  <a:tcPr marL="91450" marR="91450" marT="45725" marB="45725" anchor="ctr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PO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3</a:t>
                      </a:r>
                      <a:endParaRPr sz="1400" b="1" u="none" strike="noStrike" cap="none"/>
                    </a:p>
                  </a:txBody>
                  <a:tcPr marL="91450" marR="91450" marT="45725" marB="45725" anchor="ctr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PO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4</a:t>
                      </a:r>
                      <a:endParaRPr sz="1400" b="1" u="none" strike="noStrike" cap="none"/>
                    </a:p>
                  </a:txBody>
                  <a:tcPr marL="91450" marR="91450" marT="45725" marB="45725" anchor="ctr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PO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5</a:t>
                      </a:r>
                      <a:endParaRPr sz="1400" b="1" u="none" strike="noStrike" cap="none"/>
                    </a:p>
                  </a:txBody>
                  <a:tcPr marL="91450" marR="91450" marT="45725" marB="45725" anchor="ctr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PO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6</a:t>
                      </a:r>
                      <a:endParaRPr sz="1400" b="1" u="none" strike="noStrike" cap="none"/>
                    </a:p>
                  </a:txBody>
                  <a:tcPr marL="91450" marR="91450" marT="45725" marB="45725" anchor="ctr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PO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7</a:t>
                      </a:r>
                      <a:endParaRPr sz="1400" b="1" u="none" strike="noStrike" cap="none"/>
                    </a:p>
                  </a:txBody>
                  <a:tcPr marL="91450" marR="91450" marT="45725" marB="45725" anchor="ctr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PO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8</a:t>
                      </a:r>
                      <a:endParaRPr sz="1400" b="1" u="none" strike="noStrike" cap="none"/>
                    </a:p>
                  </a:txBody>
                  <a:tcPr marL="91450" marR="91450" marT="45725" marB="45725" anchor="ctr"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11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 dirty="0"/>
                        <a:t>CO 1</a:t>
                      </a:r>
                      <a:endParaRPr sz="1400" b="1" u="none" strike="noStrike" cap="none" dirty="0"/>
                    </a:p>
                  </a:txBody>
                  <a:tcPr marL="91450" marR="91450" marT="45725" marB="45725" anchor="ctr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MY" sz="1400" u="none" strike="noStrike" cap="none" dirty="0"/>
                        <a:t>√</a:t>
                      </a:r>
                      <a:endParaRPr sz="14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748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CO 2</a:t>
                      </a:r>
                      <a:endParaRPr sz="1400" b="1" u="none" strike="noStrike" cap="none"/>
                    </a:p>
                  </a:txBody>
                  <a:tcPr marL="91450" marR="91450" marT="45725" marB="45725" anchor="ctr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MY" sz="1400" u="none" strike="noStrike" cap="none" dirty="0"/>
                        <a:t>√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CO 3</a:t>
                      </a:r>
                      <a:endParaRPr sz="1400" b="1" u="none" strike="noStrike" cap="none"/>
                    </a:p>
                  </a:txBody>
                  <a:tcPr marL="91450" marR="91450" marT="45725" marB="45725" anchor="ctr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MY" sz="1400" u="none" strike="noStrike" cap="none" dirty="0"/>
                        <a:t>√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26" name="Google Shape;22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4"/>
          <p:cNvSpPr txBox="1">
            <a:spLocks noGrp="1"/>
          </p:cNvSpPr>
          <p:nvPr>
            <p:ph type="title"/>
          </p:nvPr>
        </p:nvSpPr>
        <p:spPr>
          <a:xfrm>
            <a:off x="655329" y="1427360"/>
            <a:ext cx="10515600" cy="587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MY" sz="3600" b="1"/>
              <a:t>Assessment to CO Mapping</a:t>
            </a:r>
            <a:endParaRPr sz="3600" b="1"/>
          </a:p>
        </p:txBody>
      </p:sp>
      <p:sp>
        <p:nvSpPr>
          <p:cNvPr id="240" name="Google Shape;24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14</a:t>
            </a:fld>
            <a:endParaRPr/>
          </a:p>
        </p:txBody>
      </p:sp>
      <p:sp>
        <p:nvSpPr>
          <p:cNvPr id="241" name="Google Shape;241;p14"/>
          <p:cNvSpPr txBox="1"/>
          <p:nvPr/>
        </p:nvSpPr>
        <p:spPr>
          <a:xfrm>
            <a:off x="655328" y="5621645"/>
            <a:ext cx="1069847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MY" sz="2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All COs will be assessed</a:t>
            </a:r>
            <a:r>
              <a:rPr lang="en-MY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regardless of students’ choice of answering optional questions in continuous assessment and final examination. Each assessment task/question is mapped to ONE CO only.</a:t>
            </a: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E4411F-6CA3-0A9D-239F-C758893F79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091" y="2014805"/>
            <a:ext cx="9284365" cy="350642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grpSp>
        <p:nvGrpSpPr>
          <p:cNvPr id="237" name="Google Shape;237;p14"/>
          <p:cNvGrpSpPr/>
          <p:nvPr/>
        </p:nvGrpSpPr>
        <p:grpSpPr>
          <a:xfrm rot="-2100000">
            <a:off x="9568545" y="4625495"/>
            <a:ext cx="2197290" cy="491319"/>
            <a:chOff x="8898340" y="4531057"/>
            <a:chExt cx="2197290" cy="491319"/>
          </a:xfrm>
        </p:grpSpPr>
        <p:sp>
          <p:nvSpPr>
            <p:cNvPr id="238" name="Google Shape;238;p14"/>
            <p:cNvSpPr/>
            <p:nvPr/>
          </p:nvSpPr>
          <p:spPr>
            <a:xfrm>
              <a:off x="8898340" y="4531057"/>
              <a:ext cx="2197290" cy="491319"/>
            </a:xfrm>
            <a:prstGeom prst="flowChartProcess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14"/>
            <p:cNvSpPr txBox="1"/>
            <p:nvPr/>
          </p:nvSpPr>
          <p:spPr>
            <a:xfrm>
              <a:off x="9146073" y="4545884"/>
              <a:ext cx="1672253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MY" sz="2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EXAMPLE</a:t>
              </a: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01615B-8C08-62A3-3DAE-0FFAC18B2D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9244" y="2432937"/>
            <a:ext cx="8219393" cy="420744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247" name="Google Shape;247;p15"/>
          <p:cNvSpPr txBox="1">
            <a:spLocks noGrp="1"/>
          </p:cNvSpPr>
          <p:nvPr>
            <p:ph type="title"/>
          </p:nvPr>
        </p:nvSpPr>
        <p:spPr>
          <a:xfrm>
            <a:off x="626646" y="1208597"/>
            <a:ext cx="10542104" cy="1060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MY" sz="3200" b="1" dirty="0"/>
              <a:t>CO Achievement </a:t>
            </a:r>
            <a:br>
              <a:rPr lang="en-MY" sz="2400" dirty="0"/>
            </a:br>
            <a:r>
              <a:rPr lang="en-MY" sz="2400" dirty="0"/>
              <a:t>(Performance indicator of students for lecturers to do Continual Quality Improvement on the course)</a:t>
            </a:r>
            <a:endParaRPr sz="2400" dirty="0"/>
          </a:p>
        </p:txBody>
      </p:sp>
      <p:grpSp>
        <p:nvGrpSpPr>
          <p:cNvPr id="249" name="Google Shape;249;p15"/>
          <p:cNvGrpSpPr/>
          <p:nvPr/>
        </p:nvGrpSpPr>
        <p:grpSpPr>
          <a:xfrm rot="-2100000">
            <a:off x="9278689" y="5605511"/>
            <a:ext cx="2197290" cy="491319"/>
            <a:chOff x="8898340" y="4531057"/>
            <a:chExt cx="2197290" cy="491319"/>
          </a:xfrm>
        </p:grpSpPr>
        <p:sp>
          <p:nvSpPr>
            <p:cNvPr id="250" name="Google Shape;250;p15"/>
            <p:cNvSpPr/>
            <p:nvPr/>
          </p:nvSpPr>
          <p:spPr>
            <a:xfrm>
              <a:off x="8898340" y="4531057"/>
              <a:ext cx="2197290" cy="491319"/>
            </a:xfrm>
            <a:prstGeom prst="flowChartProcess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15"/>
            <p:cNvSpPr txBox="1"/>
            <p:nvPr/>
          </p:nvSpPr>
          <p:spPr>
            <a:xfrm>
              <a:off x="9162905" y="4545883"/>
              <a:ext cx="163859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MY" sz="2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EXAMPLE</a:t>
              </a:r>
              <a:endParaRPr dirty="0"/>
            </a:p>
          </p:txBody>
        </p:sp>
      </p:grpSp>
      <p:sp>
        <p:nvSpPr>
          <p:cNvPr id="252" name="Google Shape;25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15</a:t>
            </a:fld>
            <a:endParaRPr/>
          </a:p>
        </p:txBody>
      </p:sp>
      <p:cxnSp>
        <p:nvCxnSpPr>
          <p:cNvPr id="253" name="Google Shape;253;p15"/>
          <p:cNvCxnSpPr/>
          <p:nvPr/>
        </p:nvCxnSpPr>
        <p:spPr>
          <a:xfrm>
            <a:off x="274989" y="4393724"/>
            <a:ext cx="8862647" cy="0"/>
          </a:xfrm>
          <a:prstGeom prst="straightConnector1">
            <a:avLst/>
          </a:prstGeom>
          <a:noFill/>
          <a:ln w="3175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254" name="Google Shape;254;p15"/>
          <p:cNvSpPr txBox="1"/>
          <p:nvPr/>
        </p:nvSpPr>
        <p:spPr>
          <a:xfrm>
            <a:off x="274989" y="3621599"/>
            <a:ext cx="104868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sz="2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Target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sz="2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50%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322E3EEA-6124-BE4B-E200-E500505D8B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523" y="1820672"/>
            <a:ext cx="9585654" cy="4466732"/>
          </a:xfrm>
          <a:prstGeom prst="rect">
            <a:avLst/>
          </a:prstGeom>
        </p:spPr>
      </p:pic>
      <p:sp>
        <p:nvSpPr>
          <p:cNvPr id="260" name="Google Shape;260;p16"/>
          <p:cNvSpPr txBox="1">
            <a:spLocks noGrp="1"/>
          </p:cNvSpPr>
          <p:nvPr>
            <p:ph type="title"/>
          </p:nvPr>
        </p:nvSpPr>
        <p:spPr>
          <a:xfrm>
            <a:off x="1993809" y="1215513"/>
            <a:ext cx="7141790" cy="450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MY" sz="2800" b="1" dirty="0"/>
              <a:t>Individual PO Achievement (to date)</a:t>
            </a:r>
            <a:endParaRPr sz="2800" b="1" dirty="0"/>
          </a:p>
        </p:txBody>
      </p:sp>
      <p:sp>
        <p:nvSpPr>
          <p:cNvPr id="261" name="Google Shape;261;p16"/>
          <p:cNvSpPr txBox="1"/>
          <p:nvPr/>
        </p:nvSpPr>
        <p:spPr>
          <a:xfrm>
            <a:off x="503981" y="6494241"/>
            <a:ext cx="1059073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**You can check with your Academic Advisor every trimester on your accumulated PO scores.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3" name="Google Shape;263;p16"/>
          <p:cNvGrpSpPr/>
          <p:nvPr/>
        </p:nvGrpSpPr>
        <p:grpSpPr>
          <a:xfrm rot="-2100000">
            <a:off x="9878853" y="5210355"/>
            <a:ext cx="2197290" cy="491319"/>
            <a:chOff x="8898340" y="4531057"/>
            <a:chExt cx="2197290" cy="491319"/>
          </a:xfrm>
        </p:grpSpPr>
        <p:sp>
          <p:nvSpPr>
            <p:cNvPr id="264" name="Google Shape;264;p16"/>
            <p:cNvSpPr/>
            <p:nvPr/>
          </p:nvSpPr>
          <p:spPr>
            <a:xfrm>
              <a:off x="8898340" y="4531057"/>
              <a:ext cx="2197290" cy="491319"/>
            </a:xfrm>
            <a:prstGeom prst="flowChartProcess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6"/>
            <p:cNvSpPr txBox="1"/>
            <p:nvPr/>
          </p:nvSpPr>
          <p:spPr>
            <a:xfrm>
              <a:off x="9146073" y="4545884"/>
              <a:ext cx="1672253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MY" sz="24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EXAMPLE</a:t>
              </a:r>
              <a:endParaRPr dirty="0"/>
            </a:p>
          </p:txBody>
        </p:sp>
      </p:grpSp>
      <p:sp>
        <p:nvSpPr>
          <p:cNvPr id="266" name="Google Shape;266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7"/>
          <p:cNvSpPr txBox="1">
            <a:spLocks noGrp="1"/>
          </p:cNvSpPr>
          <p:nvPr>
            <p:ph type="title"/>
          </p:nvPr>
        </p:nvSpPr>
        <p:spPr>
          <a:xfrm>
            <a:off x="1993809" y="1215513"/>
            <a:ext cx="7141790" cy="450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MY" sz="2800" b="1"/>
              <a:t>Individual PO Achievement (to date)</a:t>
            </a:r>
            <a:endParaRPr sz="2800" b="1"/>
          </a:p>
        </p:txBody>
      </p:sp>
      <p:sp>
        <p:nvSpPr>
          <p:cNvPr id="273" name="Google Shape;273;p17"/>
          <p:cNvSpPr txBox="1"/>
          <p:nvPr/>
        </p:nvSpPr>
        <p:spPr>
          <a:xfrm>
            <a:off x="503981" y="6474361"/>
            <a:ext cx="1059073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**You can also check your accumulated PO scores via UTAR (Student) Portal.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4" name="Google Shape;274;p17"/>
          <p:cNvGrpSpPr/>
          <p:nvPr/>
        </p:nvGrpSpPr>
        <p:grpSpPr>
          <a:xfrm rot="-2100000">
            <a:off x="9077816" y="3360316"/>
            <a:ext cx="2197290" cy="491319"/>
            <a:chOff x="8898340" y="4531057"/>
            <a:chExt cx="2197290" cy="491319"/>
          </a:xfrm>
        </p:grpSpPr>
        <p:sp>
          <p:nvSpPr>
            <p:cNvPr id="275" name="Google Shape;275;p17"/>
            <p:cNvSpPr/>
            <p:nvPr/>
          </p:nvSpPr>
          <p:spPr>
            <a:xfrm>
              <a:off x="8898340" y="4531057"/>
              <a:ext cx="2197290" cy="491319"/>
            </a:xfrm>
            <a:prstGeom prst="flowChartProcess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17"/>
            <p:cNvSpPr txBox="1"/>
            <p:nvPr/>
          </p:nvSpPr>
          <p:spPr>
            <a:xfrm>
              <a:off x="9146073" y="4545884"/>
              <a:ext cx="1672253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MY" sz="2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EXAMPLE</a:t>
              </a:r>
              <a:endParaRPr/>
            </a:p>
          </p:txBody>
        </p:sp>
      </p:grpSp>
      <p:sp>
        <p:nvSpPr>
          <p:cNvPr id="277" name="Google Shape;27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17</a:t>
            </a:fld>
            <a:endParaRPr/>
          </a:p>
        </p:txBody>
      </p:sp>
      <p:pic>
        <p:nvPicPr>
          <p:cNvPr id="279" name="Google Shape;279;p17" descr="Graphical user interface, applicati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929" y="1978008"/>
            <a:ext cx="11015778" cy="3272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MY"/>
              <a:t>Example: Foundation Level </a:t>
            </a:r>
            <a:endParaRPr/>
          </a:p>
        </p:txBody>
      </p:sp>
      <p:pic>
        <p:nvPicPr>
          <p:cNvPr id="285" name="Google Shape;285;p18" descr="Graphical user interface, application, tab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b="41630"/>
          <a:stretch/>
        </p:blipFill>
        <p:spPr>
          <a:xfrm>
            <a:off x="175720" y="1636689"/>
            <a:ext cx="5760000" cy="4832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18" descr="Graphical user interface, application, tab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58370"/>
          <a:stretch/>
        </p:blipFill>
        <p:spPr>
          <a:xfrm>
            <a:off x="6096000" y="2694606"/>
            <a:ext cx="5760000" cy="3446389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18"/>
          <p:cNvSpPr/>
          <p:nvPr/>
        </p:nvSpPr>
        <p:spPr>
          <a:xfrm>
            <a:off x="1127760" y="3251200"/>
            <a:ext cx="4427220" cy="81788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18"/>
          <p:cNvSpPr txBox="1"/>
          <p:nvPr/>
        </p:nvSpPr>
        <p:spPr>
          <a:xfrm>
            <a:off x="503981" y="6484300"/>
            <a:ext cx="1059073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**You can also check your accumulated PO scores via UTAR (Student) Portal.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9" name="Google Shape;289;p18"/>
          <p:cNvGrpSpPr/>
          <p:nvPr/>
        </p:nvGrpSpPr>
        <p:grpSpPr>
          <a:xfrm rot="-2100000">
            <a:off x="9077816" y="3360316"/>
            <a:ext cx="2197290" cy="491319"/>
            <a:chOff x="8898340" y="4531057"/>
            <a:chExt cx="2197290" cy="491319"/>
          </a:xfrm>
        </p:grpSpPr>
        <p:sp>
          <p:nvSpPr>
            <p:cNvPr id="290" name="Google Shape;290;p18"/>
            <p:cNvSpPr/>
            <p:nvPr/>
          </p:nvSpPr>
          <p:spPr>
            <a:xfrm>
              <a:off x="8898340" y="4531057"/>
              <a:ext cx="2197290" cy="491319"/>
            </a:xfrm>
            <a:prstGeom prst="flowChartProcess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18"/>
            <p:cNvSpPr txBox="1"/>
            <p:nvPr/>
          </p:nvSpPr>
          <p:spPr>
            <a:xfrm>
              <a:off x="9146073" y="4545884"/>
              <a:ext cx="1672253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MY" sz="2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EXAMPLE</a:t>
              </a:r>
              <a:endParaRPr/>
            </a:p>
          </p:txBody>
        </p:sp>
      </p:grpSp>
      <p:grpSp>
        <p:nvGrpSpPr>
          <p:cNvPr id="292" name="Google Shape;292;p18"/>
          <p:cNvGrpSpPr/>
          <p:nvPr/>
        </p:nvGrpSpPr>
        <p:grpSpPr>
          <a:xfrm rot="-2100000">
            <a:off x="2613873" y="3915670"/>
            <a:ext cx="2197290" cy="491319"/>
            <a:chOff x="8898340" y="4531057"/>
            <a:chExt cx="2197290" cy="491319"/>
          </a:xfrm>
        </p:grpSpPr>
        <p:sp>
          <p:nvSpPr>
            <p:cNvPr id="293" name="Google Shape;293;p18"/>
            <p:cNvSpPr/>
            <p:nvPr/>
          </p:nvSpPr>
          <p:spPr>
            <a:xfrm>
              <a:off x="8898340" y="4531057"/>
              <a:ext cx="2197290" cy="491319"/>
            </a:xfrm>
            <a:prstGeom prst="flowChartProcess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18"/>
            <p:cNvSpPr txBox="1"/>
            <p:nvPr/>
          </p:nvSpPr>
          <p:spPr>
            <a:xfrm>
              <a:off x="9146073" y="4545884"/>
              <a:ext cx="1672253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MY" sz="2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EXAMPLE</a:t>
              </a:r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MY"/>
              <a:t>Example: Bachelor Level</a:t>
            </a:r>
            <a:endParaRPr/>
          </a:p>
        </p:txBody>
      </p:sp>
      <p:pic>
        <p:nvPicPr>
          <p:cNvPr id="300" name="Google Shape;300;p19" descr="Graphical user interface, application, tab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b="50000"/>
          <a:stretch/>
        </p:blipFill>
        <p:spPr>
          <a:xfrm>
            <a:off x="1036097" y="1329789"/>
            <a:ext cx="4729201" cy="51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19" descr="Graphical user interface, application, tab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50000"/>
          <a:stretch/>
        </p:blipFill>
        <p:spPr>
          <a:xfrm>
            <a:off x="5963195" y="1319848"/>
            <a:ext cx="4729201" cy="51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19"/>
          <p:cNvSpPr/>
          <p:nvPr/>
        </p:nvSpPr>
        <p:spPr>
          <a:xfrm>
            <a:off x="1836420" y="2672080"/>
            <a:ext cx="3627120" cy="65786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19"/>
          <p:cNvSpPr txBox="1"/>
          <p:nvPr/>
        </p:nvSpPr>
        <p:spPr>
          <a:xfrm>
            <a:off x="503981" y="6464422"/>
            <a:ext cx="1059073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**You can also check your accumulated PO scores via UTAR (Student) Portal.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4" name="Google Shape;304;p19"/>
          <p:cNvGrpSpPr/>
          <p:nvPr/>
        </p:nvGrpSpPr>
        <p:grpSpPr>
          <a:xfrm rot="-2100000">
            <a:off x="9077816" y="3360316"/>
            <a:ext cx="2197290" cy="491319"/>
            <a:chOff x="8898340" y="4531057"/>
            <a:chExt cx="2197290" cy="491319"/>
          </a:xfrm>
        </p:grpSpPr>
        <p:sp>
          <p:nvSpPr>
            <p:cNvPr id="305" name="Google Shape;305;p19"/>
            <p:cNvSpPr/>
            <p:nvPr/>
          </p:nvSpPr>
          <p:spPr>
            <a:xfrm>
              <a:off x="8898340" y="4531057"/>
              <a:ext cx="2197290" cy="491319"/>
            </a:xfrm>
            <a:prstGeom prst="flowChartProcess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19"/>
            <p:cNvSpPr txBox="1"/>
            <p:nvPr/>
          </p:nvSpPr>
          <p:spPr>
            <a:xfrm>
              <a:off x="9146073" y="4545884"/>
              <a:ext cx="1672253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MY" sz="2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EXAMPLE</a:t>
              </a:r>
              <a:endParaRPr/>
            </a:p>
          </p:txBody>
        </p:sp>
      </p:grpSp>
      <p:grpSp>
        <p:nvGrpSpPr>
          <p:cNvPr id="307" name="Google Shape;307;p19"/>
          <p:cNvGrpSpPr/>
          <p:nvPr/>
        </p:nvGrpSpPr>
        <p:grpSpPr>
          <a:xfrm rot="-2100000">
            <a:off x="2613873" y="3915670"/>
            <a:ext cx="2197290" cy="491319"/>
            <a:chOff x="8898340" y="4531057"/>
            <a:chExt cx="2197290" cy="491319"/>
          </a:xfrm>
        </p:grpSpPr>
        <p:sp>
          <p:nvSpPr>
            <p:cNvPr id="308" name="Google Shape;308;p19"/>
            <p:cNvSpPr/>
            <p:nvPr/>
          </p:nvSpPr>
          <p:spPr>
            <a:xfrm>
              <a:off x="8898340" y="4531057"/>
              <a:ext cx="2197290" cy="491319"/>
            </a:xfrm>
            <a:prstGeom prst="flowChartProcess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19"/>
            <p:cNvSpPr txBox="1"/>
            <p:nvPr/>
          </p:nvSpPr>
          <p:spPr>
            <a:xfrm>
              <a:off x="9146073" y="4545884"/>
              <a:ext cx="1672253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MY" sz="2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EXAMPLE</a:t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title"/>
          </p:nvPr>
        </p:nvSpPr>
        <p:spPr>
          <a:xfrm>
            <a:off x="831850" y="645213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MY" b="1"/>
              <a:t>What is OBE?</a:t>
            </a:r>
            <a:endParaRPr b="1"/>
          </a:p>
        </p:txBody>
      </p:sp>
      <p:sp>
        <p:nvSpPr>
          <p:cNvPr id="95" name="Google Shape;95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2</a:t>
            </a:fld>
            <a:endParaRPr/>
          </a:p>
        </p:txBody>
      </p:sp>
      <p:pic>
        <p:nvPicPr>
          <p:cNvPr id="96" name="Google Shape;96;p2" descr="ᐈ Cartoon question marks stock pics, Royalty Free question mark cartoon  pictures | download on Depositphotos®"/>
          <p:cNvPicPr preferRelativeResize="0"/>
          <p:nvPr/>
        </p:nvPicPr>
        <p:blipFill rotWithShape="1">
          <a:blip r:embed="rId3">
            <a:alphaModFix/>
          </a:blip>
          <a:srcRect l="14293" t="4607" r="17182" b="9117"/>
          <a:stretch/>
        </p:blipFill>
        <p:spPr>
          <a:xfrm>
            <a:off x="8610600" y="2495552"/>
            <a:ext cx="2504661" cy="37172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2"/>
          <p:cNvSpPr txBox="1">
            <a:spLocks noGrp="1"/>
          </p:cNvSpPr>
          <p:nvPr>
            <p:ph type="title"/>
          </p:nvPr>
        </p:nvSpPr>
        <p:spPr>
          <a:xfrm>
            <a:off x="599661" y="297911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MY" b="1" dirty="0"/>
              <a:t>Thank you!</a:t>
            </a:r>
            <a:endParaRPr dirty="0"/>
          </a:p>
        </p:txBody>
      </p:sp>
      <p:sp>
        <p:nvSpPr>
          <p:cNvPr id="359" name="Google Shape;359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20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3"/>
          <p:cNvPicPr preferRelativeResize="0"/>
          <p:nvPr/>
        </p:nvPicPr>
        <p:blipFill rotWithShape="1">
          <a:blip r:embed="rId3">
            <a:alphaModFix/>
          </a:blip>
          <a:srcRect l="75432" t="-11" r="9279" b="76252"/>
          <a:stretch/>
        </p:blipFill>
        <p:spPr>
          <a:xfrm>
            <a:off x="8603371" y="3041918"/>
            <a:ext cx="2833453" cy="3154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3"/>
          <p:cNvPicPr preferRelativeResize="0"/>
          <p:nvPr/>
        </p:nvPicPr>
        <p:blipFill rotWithShape="1">
          <a:blip r:embed="rId4">
            <a:alphaModFix/>
          </a:blip>
          <a:srcRect l="8575" r="63496"/>
          <a:stretch/>
        </p:blipFill>
        <p:spPr>
          <a:xfrm>
            <a:off x="79315" y="1837476"/>
            <a:ext cx="2166928" cy="3183047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3"/>
          <p:cNvSpPr/>
          <p:nvPr/>
        </p:nvSpPr>
        <p:spPr>
          <a:xfrm>
            <a:off x="2246243" y="1837476"/>
            <a:ext cx="6042991" cy="3741172"/>
          </a:xfrm>
          <a:prstGeom prst="wedgeRoundRectCallout">
            <a:avLst>
              <a:gd name="adj1" fmla="val 62062"/>
              <a:gd name="adj2" fmla="val 23459"/>
              <a:gd name="adj3" fmla="val 16667"/>
            </a:avLst>
          </a:prstGeom>
          <a:solidFill>
            <a:srgbClr val="BBD6EE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MY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OBE is </a:t>
            </a:r>
            <a:r>
              <a:rPr lang="en-MY" sz="26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Outcome-Based Education</a:t>
            </a:r>
            <a:r>
              <a:rPr lang="en-MY" sz="26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MY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OBE is an approach that focuses on the </a:t>
            </a:r>
            <a:r>
              <a:rPr lang="en-MY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attainment</a:t>
            </a:r>
            <a:r>
              <a:rPr lang="en-MY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en-MY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learning outcomes</a:t>
            </a:r>
            <a:r>
              <a:rPr lang="en-MY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MY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focuses on what is </a:t>
            </a:r>
            <a:r>
              <a:rPr lang="en-MY" sz="2600" b="1" i="0" u="none" strike="noStrike" cap="non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essential</a:t>
            </a:r>
            <a:r>
              <a:rPr lang="en-MY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students to be </a:t>
            </a:r>
            <a:r>
              <a:rPr lang="en-MY" sz="2600" b="1" i="0" u="none" strike="noStrike" cap="non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able to do </a:t>
            </a:r>
            <a:r>
              <a:rPr lang="en-MY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successfully </a:t>
            </a:r>
            <a:r>
              <a:rPr lang="en-MY" sz="2600" b="1" i="0" u="none" strike="noStrike" cap="non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at the end</a:t>
            </a:r>
            <a:r>
              <a:rPr lang="en-MY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their learning experiences.</a:t>
            </a:r>
            <a:endParaRPr sz="2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 descr="Title"/>
          <p:cNvSpPr txBox="1"/>
          <p:nvPr/>
        </p:nvSpPr>
        <p:spPr>
          <a:xfrm>
            <a:off x="735220" y="1295766"/>
            <a:ext cx="7958138" cy="70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MY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is OBE needed?</a:t>
            </a:r>
            <a:endParaRPr/>
          </a:p>
        </p:txBody>
      </p:sp>
      <p:sp>
        <p:nvSpPr>
          <p:cNvPr id="113" name="Google Shape;113;p4"/>
          <p:cNvSpPr txBox="1"/>
          <p:nvPr/>
        </p:nvSpPr>
        <p:spPr>
          <a:xfrm>
            <a:off x="641063" y="1906153"/>
            <a:ext cx="11051121" cy="1661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397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MY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OBE is a systematic approach in curriculum delivery that </a:t>
            </a:r>
            <a:r>
              <a:rPr lang="en-MY" sz="2200" b="1" i="0" u="none" strike="noStrike" cap="none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focuses on a set of intended goals</a:t>
            </a:r>
            <a:r>
              <a:rPr lang="en-MY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marL="0" marR="0" lvl="0" indent="-1397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MY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Based on </a:t>
            </a:r>
            <a:r>
              <a:rPr lang="en-MY" sz="2200" b="1" i="0" u="none" strike="noStrike" cap="none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student-centered learning </a:t>
            </a:r>
            <a:r>
              <a:rPr lang="en-MY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philosophy that focuses on empirically measuring student performance, which are called outcomes.</a:t>
            </a:r>
            <a:endParaRPr/>
          </a:p>
          <a:p>
            <a:pPr marL="0" marR="0" lvl="0" indent="-1397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MY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approach that fosters the spirit of </a:t>
            </a:r>
            <a:r>
              <a:rPr lang="en-MY" sz="2200" b="1" i="0" u="none" strike="noStrike" cap="none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Continuous Quality Improvement (CQI)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4"/>
          <p:cNvSpPr txBox="1"/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fld id="{00000000-1234-1234-1234-123412341234}" type="slidenum">
              <a:rPr lang="en-MY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FE374C-76CC-185B-E5AB-5670814149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374" y="3290376"/>
            <a:ext cx="7441063" cy="347778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5"/>
          <p:cNvPicPr preferRelativeResize="0"/>
          <p:nvPr/>
        </p:nvPicPr>
        <p:blipFill rotWithShape="1">
          <a:blip r:embed="rId3">
            <a:alphaModFix/>
          </a:blip>
          <a:srcRect l="75432" t="-11" r="9279" b="76252"/>
          <a:stretch/>
        </p:blipFill>
        <p:spPr>
          <a:xfrm>
            <a:off x="8610600" y="3988051"/>
            <a:ext cx="2140829" cy="2368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5"/>
          <p:cNvPicPr preferRelativeResize="0"/>
          <p:nvPr/>
        </p:nvPicPr>
        <p:blipFill rotWithShape="1">
          <a:blip r:embed="rId4">
            <a:alphaModFix/>
          </a:blip>
          <a:srcRect r="56303"/>
          <a:stretch/>
        </p:blipFill>
        <p:spPr>
          <a:xfrm>
            <a:off x="0" y="2882348"/>
            <a:ext cx="2285999" cy="2056274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5"/>
          <p:cNvSpPr/>
          <p:nvPr/>
        </p:nvSpPr>
        <p:spPr>
          <a:xfrm>
            <a:off x="2285999" y="2882348"/>
            <a:ext cx="4677507" cy="3206987"/>
          </a:xfrm>
          <a:prstGeom prst="wedgeRoundRectCallout">
            <a:avLst>
              <a:gd name="adj1" fmla="val 62062"/>
              <a:gd name="adj2" fmla="val 23459"/>
              <a:gd name="adj3" fmla="val 16667"/>
            </a:avLst>
          </a:prstGeom>
          <a:solidFill>
            <a:srgbClr val="B3C6E7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MY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Also, OBE is a requirement from </a:t>
            </a:r>
            <a:r>
              <a:rPr lang="en-MY" sz="3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qualification bodies </a:t>
            </a:r>
            <a:r>
              <a:rPr lang="en-MY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 </a:t>
            </a:r>
            <a:r>
              <a:rPr lang="en-MY" sz="3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professional bodies </a:t>
            </a:r>
            <a:r>
              <a:rPr lang="en-MY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such as </a:t>
            </a:r>
            <a:r>
              <a:rPr lang="en-MY" sz="3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MQA, MOHE, BEM, EAC, LJBM and MBOT</a:t>
            </a:r>
            <a:endParaRPr sz="32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5"/>
          <p:cNvSpPr/>
          <p:nvPr/>
        </p:nvSpPr>
        <p:spPr>
          <a:xfrm>
            <a:off x="7090117" y="777716"/>
            <a:ext cx="5007725" cy="30909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Google Shape;125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90347" y="1258139"/>
            <a:ext cx="1382151" cy="64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30602" y="2293144"/>
            <a:ext cx="1071563" cy="1135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531206" y="2824887"/>
            <a:ext cx="2014692" cy="62728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5</a:t>
            </a:fld>
            <a:endParaRPr/>
          </a:p>
        </p:txBody>
      </p:sp>
      <p:pic>
        <p:nvPicPr>
          <p:cNvPr id="2" name="Google Shape;80;p11">
            <a:hlinkClick r:id="rId8"/>
            <a:extLst>
              <a:ext uri="{FF2B5EF4-FFF2-40B4-BE49-F238E27FC236}">
                <a16:creationId xmlns:a16="http://schemas.microsoft.com/office/drawing/2014/main" id="{41C7FCEC-E785-C439-47E9-9C64EA455F6D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699109" y="1113301"/>
            <a:ext cx="1257365" cy="983390"/>
          </a:xfrm>
          <a:prstGeom prst="rect">
            <a:avLst/>
          </a:prstGeom>
          <a:noFill/>
          <a:ln>
            <a:noFill/>
          </a:ln>
          <a:effectLst>
            <a:outerShdw dist="139699" dir="2700000" algn="ctr" rotWithShape="0">
              <a:schemeClr val="dk2">
                <a:alpha val="64705"/>
              </a:scheme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436B6E-D122-6E74-A8DF-C2A6A3D0354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25580" y="2304374"/>
            <a:ext cx="1821089" cy="983389"/>
          </a:xfrm>
          <a:prstGeom prst="rect">
            <a:avLst/>
          </a:prstGeom>
        </p:spPr>
      </p:pic>
      <p:pic>
        <p:nvPicPr>
          <p:cNvPr id="5" name="Google Shape;76;p11">
            <a:extLst>
              <a:ext uri="{FF2B5EF4-FFF2-40B4-BE49-F238E27FC236}">
                <a16:creationId xmlns:a16="http://schemas.microsoft.com/office/drawing/2014/main" id="{1C24DAD3-F16B-C1D6-1C69-626EFB7BFCCB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181490" y="1207313"/>
            <a:ext cx="1909271" cy="691559"/>
          </a:xfrm>
          <a:prstGeom prst="rect">
            <a:avLst/>
          </a:prstGeom>
          <a:noFill/>
          <a:ln>
            <a:noFill/>
          </a:ln>
          <a:effectLst>
            <a:outerShdw dist="139699" sx="1000" sy="1000" algn="ctr" rotWithShape="0">
              <a:schemeClr val="dk2"/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6"/>
          <p:cNvGrpSpPr/>
          <p:nvPr/>
        </p:nvGrpSpPr>
        <p:grpSpPr>
          <a:xfrm>
            <a:off x="630806" y="2226365"/>
            <a:ext cx="8205081" cy="3686855"/>
            <a:chOff x="628649" y="924861"/>
            <a:chExt cx="7980860" cy="3636676"/>
          </a:xfrm>
        </p:grpSpPr>
        <p:pic>
          <p:nvPicPr>
            <p:cNvPr id="136" name="Google Shape;136;p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107789" y="924861"/>
              <a:ext cx="6501720" cy="3636676"/>
            </a:xfrm>
            <a:prstGeom prst="rect">
              <a:avLst/>
            </a:prstGeom>
            <a:noFill/>
            <a:ln w="22225" cap="flat" cmpd="sng">
              <a:solidFill>
                <a:srgbClr val="F2F2F2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137" name="Google Shape;137;p6"/>
            <p:cNvSpPr txBox="1"/>
            <p:nvPr/>
          </p:nvSpPr>
          <p:spPr>
            <a:xfrm>
              <a:off x="628650" y="1854761"/>
              <a:ext cx="1392300" cy="276900"/>
            </a:xfrm>
            <a:prstGeom prst="rect">
              <a:avLst/>
            </a:prstGeom>
            <a:noFill/>
            <a:ln w="222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-MY" sz="14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Professional Level</a:t>
              </a:r>
              <a:endParaRPr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6"/>
            <p:cNvSpPr txBox="1"/>
            <p:nvPr/>
          </p:nvSpPr>
          <p:spPr>
            <a:xfrm>
              <a:off x="628650" y="2599828"/>
              <a:ext cx="1362000" cy="276900"/>
            </a:xfrm>
            <a:prstGeom prst="rect">
              <a:avLst/>
            </a:prstGeom>
            <a:noFill/>
            <a:ln w="222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-MY" sz="14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Programme Level</a:t>
              </a:r>
              <a:endParaRPr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6"/>
            <p:cNvSpPr txBox="1"/>
            <p:nvPr/>
          </p:nvSpPr>
          <p:spPr>
            <a:xfrm>
              <a:off x="628649" y="3697792"/>
              <a:ext cx="1165255" cy="276900"/>
            </a:xfrm>
            <a:prstGeom prst="rect">
              <a:avLst/>
            </a:prstGeom>
            <a:noFill/>
            <a:ln w="222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-MY" sz="14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Course Level</a:t>
              </a:r>
              <a:endParaRPr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0" name="Google Shape;140;p6"/>
          <p:cNvSpPr/>
          <p:nvPr/>
        </p:nvSpPr>
        <p:spPr>
          <a:xfrm>
            <a:off x="510206" y="2117346"/>
            <a:ext cx="8574157" cy="4050125"/>
          </a:xfrm>
          <a:prstGeom prst="rect">
            <a:avLst/>
          </a:prstGeom>
          <a:noFill/>
          <a:ln w="222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6"/>
          <p:cNvPicPr preferRelativeResize="0"/>
          <p:nvPr/>
        </p:nvPicPr>
        <p:blipFill rotWithShape="1">
          <a:blip r:embed="rId4">
            <a:alphaModFix/>
          </a:blip>
          <a:srcRect l="75432" t="-11" r="9279" b="76252"/>
          <a:stretch/>
        </p:blipFill>
        <p:spPr>
          <a:xfrm>
            <a:off x="9740028" y="1436869"/>
            <a:ext cx="1971261" cy="2370106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6"/>
          <p:cNvSpPr/>
          <p:nvPr/>
        </p:nvSpPr>
        <p:spPr>
          <a:xfrm>
            <a:off x="5493694" y="1119637"/>
            <a:ext cx="3912704" cy="903269"/>
          </a:xfrm>
          <a:prstGeom prst="wedgeRoundRectCallout">
            <a:avLst>
              <a:gd name="adj1" fmla="val 62062"/>
              <a:gd name="adj2" fmla="val 23459"/>
              <a:gd name="adj3" fmla="val 16667"/>
            </a:avLst>
          </a:prstGeom>
          <a:solidFill>
            <a:srgbClr val="BBD6EE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MY" sz="2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UTAR OBE framework</a:t>
            </a:r>
            <a:endParaRPr sz="28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6</a:t>
            </a:fld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7"/>
          <p:cNvPicPr preferRelativeResize="0"/>
          <p:nvPr/>
        </p:nvPicPr>
        <p:blipFill rotWithShape="1">
          <a:blip r:embed="rId3">
            <a:alphaModFix/>
          </a:blip>
          <a:srcRect l="75432" t="-11" r="9279" b="76252"/>
          <a:stretch/>
        </p:blipFill>
        <p:spPr>
          <a:xfrm>
            <a:off x="9697277" y="3429000"/>
            <a:ext cx="2418523" cy="2767138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7"/>
          <p:cNvSpPr/>
          <p:nvPr/>
        </p:nvSpPr>
        <p:spPr>
          <a:xfrm>
            <a:off x="457200" y="1603948"/>
            <a:ext cx="8666922" cy="5082132"/>
          </a:xfrm>
          <a:prstGeom prst="wedgeRoundRectCallout">
            <a:avLst>
              <a:gd name="adj1" fmla="val 62062"/>
              <a:gd name="adj2" fmla="val 23459"/>
              <a:gd name="adj3" fmla="val 16667"/>
            </a:avLst>
          </a:prstGeom>
          <a:solidFill>
            <a:srgbClr val="BBD6EE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15963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MY" sz="2800" b="1" i="0" u="sng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Vision of UTAR</a:t>
            </a:r>
            <a:r>
              <a:rPr lang="en-MY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dirty="0"/>
          </a:p>
          <a:p>
            <a:pPr marL="715963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sz="2800" dirty="0"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-MY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be a global university of educational and research excellence with transformative societal impact.</a:t>
            </a:r>
            <a:endParaRPr sz="28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63638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MY" sz="2800" b="1" i="0" u="sng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Mission of UTAR</a:t>
            </a:r>
            <a:r>
              <a:rPr lang="en-MY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/>
          </a:p>
          <a:p>
            <a:pPr marL="1163638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MY" sz="28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</a:t>
            </a:r>
            <a:r>
              <a:rPr lang="en-MY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niversal values in our beliefs (M1)</a:t>
            </a:r>
            <a:endParaRPr sz="28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163638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MY" sz="28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-MY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enacity </a:t>
            </a:r>
            <a:r>
              <a:rPr lang="en-MY" sz="2800" dirty="0">
                <a:latin typeface="Times New Roman"/>
                <a:ea typeface="Times New Roman"/>
                <a:cs typeface="Times New Roman"/>
                <a:sym typeface="Times New Roman"/>
              </a:rPr>
              <a:t>and resilience in </a:t>
            </a:r>
            <a:r>
              <a:rPr lang="en-MY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overcoming challenges (M2)</a:t>
            </a:r>
            <a:endParaRPr sz="28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163638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MY" sz="28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MY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gility in facing new frontiers (M3)</a:t>
            </a:r>
            <a:endParaRPr sz="28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163638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MY" sz="28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 lang="en-MY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esponsibility </a:t>
            </a:r>
            <a:r>
              <a:rPr lang="en-MY" sz="2800" dirty="0">
                <a:latin typeface="Times New Roman"/>
                <a:ea typeface="Times New Roman"/>
                <a:cs typeface="Times New Roman"/>
                <a:sym typeface="Times New Roman"/>
              </a:rPr>
              <a:t>and commitment</a:t>
            </a:r>
            <a:r>
              <a:rPr lang="en-MY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 pursuit of excellence (M4)</a:t>
            </a:r>
            <a:endParaRPr dirty="0"/>
          </a:p>
        </p:txBody>
      </p:sp>
      <p:sp>
        <p:nvSpPr>
          <p:cNvPr id="151" name="Google Shape;151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8"/>
          <p:cNvPicPr preferRelativeResize="0"/>
          <p:nvPr/>
        </p:nvPicPr>
        <p:blipFill rotWithShape="1">
          <a:blip r:embed="rId3">
            <a:alphaModFix/>
          </a:blip>
          <a:srcRect l="75432" t="-11" r="9279" b="76252"/>
          <a:stretch/>
        </p:blipFill>
        <p:spPr>
          <a:xfrm>
            <a:off x="9358547" y="3640247"/>
            <a:ext cx="2833453" cy="315422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8"/>
          <p:cNvSpPr/>
          <p:nvPr/>
        </p:nvSpPr>
        <p:spPr>
          <a:xfrm>
            <a:off x="695739" y="1681606"/>
            <a:ext cx="8662808" cy="4450839"/>
          </a:xfrm>
          <a:prstGeom prst="wedgeRoundRectCallout">
            <a:avLst>
              <a:gd name="adj1" fmla="val 55398"/>
              <a:gd name="adj2" fmla="val 31420"/>
              <a:gd name="adj3" fmla="val 16667"/>
            </a:avLst>
          </a:prstGeom>
          <a:solidFill>
            <a:srgbClr val="BBD6EE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4767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sz="26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Programme Educational Objectives (PEOs)</a:t>
            </a:r>
            <a:r>
              <a:rPr lang="en-MY" sz="2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describe the </a:t>
            </a:r>
            <a:r>
              <a:rPr lang="en-MY" sz="2600" b="1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career and professional accomplishments</a:t>
            </a:r>
            <a:r>
              <a:rPr lang="en-MY" sz="26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MY" sz="2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of graduates </a:t>
            </a:r>
            <a:r>
              <a:rPr lang="en-MY" sz="2600" b="1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within 3-5 years </a:t>
            </a:r>
            <a:r>
              <a:rPr lang="en-MY" sz="2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after graduation.</a:t>
            </a:r>
            <a:endParaRPr dirty="0"/>
          </a:p>
          <a:p>
            <a:pPr marL="44767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767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sz="26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Programme Outcomes (POs)</a:t>
            </a:r>
            <a:r>
              <a:rPr lang="en-MY" sz="2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describe the </a:t>
            </a:r>
            <a:r>
              <a:rPr lang="en-MY" sz="2600" b="1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abilities or skills</a:t>
            </a:r>
            <a:r>
              <a:rPr lang="en-MY" sz="26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MY" sz="2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(cognitive, psychomotor and affective) that students can demonstrate </a:t>
            </a:r>
            <a:r>
              <a:rPr lang="en-MY" sz="2600" b="1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at the time of graduation</a:t>
            </a:r>
            <a:r>
              <a:rPr lang="en-MY" sz="2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44767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767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sz="26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Course Outcomes (COs) </a:t>
            </a:r>
            <a:r>
              <a:rPr lang="en-MY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specific statements of what students are expected to </a:t>
            </a:r>
            <a:r>
              <a:rPr lang="en-MY" sz="2600" b="1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KNOW</a:t>
            </a:r>
            <a:r>
              <a:rPr lang="en-MY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be able to </a:t>
            </a:r>
            <a:r>
              <a:rPr lang="en-MY" sz="2600" b="1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PERFORM</a:t>
            </a:r>
            <a:r>
              <a:rPr lang="en-MY" sz="26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MY" sz="2600" b="1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at the end of the course.</a:t>
            </a:r>
            <a:endParaRPr dirty="0"/>
          </a:p>
        </p:txBody>
      </p:sp>
      <p:sp>
        <p:nvSpPr>
          <p:cNvPr id="159" name="Google Shape;159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8</a:t>
            </a:fld>
            <a:endParaRPr/>
          </a:p>
        </p:txBody>
      </p:sp>
      <p:sp>
        <p:nvSpPr>
          <p:cNvPr id="160" name="Google Shape;160;p8"/>
          <p:cNvSpPr txBox="1"/>
          <p:nvPr/>
        </p:nvSpPr>
        <p:spPr>
          <a:xfrm>
            <a:off x="1777087" y="1057038"/>
            <a:ext cx="609765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MY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the Outcomes?</a:t>
            </a:r>
            <a:endParaRPr/>
          </a:p>
        </p:txBody>
      </p:sp>
      <p:sp>
        <p:nvSpPr>
          <p:cNvPr id="162" name="Google Shape;162;p8"/>
          <p:cNvSpPr txBox="1"/>
          <p:nvPr/>
        </p:nvSpPr>
        <p:spPr>
          <a:xfrm>
            <a:off x="463561" y="6233793"/>
            <a:ext cx="837921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abbreviation CO and CLO can be used interchangeably for Course Learning Outcome.</a:t>
            </a:r>
            <a:br>
              <a:rPr lang="en-MY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MY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Similarly, the abbreviation PO and PLO can be used interchangeably for Programme Learning Outcome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"/>
          <p:cNvSpPr txBox="1">
            <a:spLocks noGrp="1"/>
          </p:cNvSpPr>
          <p:nvPr>
            <p:ph type="title"/>
          </p:nvPr>
        </p:nvSpPr>
        <p:spPr>
          <a:xfrm>
            <a:off x="838200" y="1190431"/>
            <a:ext cx="10515600" cy="1193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76213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MY" sz="3200" b="1" u="sng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-MY" sz="3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rogramme </a:t>
            </a:r>
            <a:r>
              <a:rPr lang="en-MY" sz="3200" b="1" u="sng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MY" sz="3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ducational </a:t>
            </a:r>
            <a:r>
              <a:rPr lang="en-MY" sz="3200" b="1" u="sng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n-MY" sz="3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bjectives (PEOs)</a:t>
            </a:r>
            <a:r>
              <a:rPr lang="en-MY" sz="3200" dirty="0">
                <a:latin typeface="Calibri"/>
                <a:ea typeface="Calibri"/>
                <a:cs typeface="Calibri"/>
                <a:sym typeface="Calibri"/>
              </a:rPr>
              <a:t> describe the </a:t>
            </a:r>
            <a:r>
              <a:rPr lang="en-MY" sz="3200" b="1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career and professional accomplishments</a:t>
            </a:r>
            <a:r>
              <a:rPr lang="en-MY" sz="320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MY" sz="3200" dirty="0">
                <a:latin typeface="Calibri"/>
                <a:ea typeface="Calibri"/>
                <a:cs typeface="Calibri"/>
                <a:sym typeface="Calibri"/>
              </a:rPr>
              <a:t>of graduates </a:t>
            </a:r>
            <a:r>
              <a:rPr lang="en-MY" sz="3200" b="1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within 3-5 years </a:t>
            </a:r>
            <a:r>
              <a:rPr lang="en-MY" sz="3200" dirty="0">
                <a:latin typeface="Calibri"/>
                <a:ea typeface="Calibri"/>
                <a:cs typeface="Calibri"/>
                <a:sym typeface="Calibri"/>
              </a:rPr>
              <a:t>after graduation.</a:t>
            </a:r>
            <a:endParaRPr dirty="0"/>
          </a:p>
        </p:txBody>
      </p:sp>
      <p:sp>
        <p:nvSpPr>
          <p:cNvPr id="168" name="Google Shape;168;p9"/>
          <p:cNvSpPr txBox="1"/>
          <p:nvPr/>
        </p:nvSpPr>
        <p:spPr>
          <a:xfrm>
            <a:off x="838200" y="2589559"/>
            <a:ext cx="10258425" cy="3354042"/>
          </a:xfrm>
          <a:prstGeom prst="rect">
            <a:avLst/>
          </a:prstGeom>
          <a:solidFill>
            <a:srgbClr val="B3C6E7"/>
          </a:solidFill>
          <a:ln>
            <a:noFill/>
          </a:ln>
          <a:effectLst>
            <a:outerShdw blurRad="44450" dist="27940" dir="5400000" algn="ctr">
              <a:srgbClr val="000000">
                <a:alpha val="3137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68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PEOs of </a:t>
            </a:r>
            <a:r>
              <a:rPr lang="en-MY" sz="2000" b="1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Bachelor of Science (Honours) Architecture</a:t>
            </a:r>
            <a:r>
              <a:rPr lang="en-MY" sz="2000" b="1" i="0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MY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are to produce:</a:t>
            </a:r>
            <a:endParaRPr dirty="0"/>
          </a:p>
          <a:p>
            <a:pPr marL="268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8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PEO 1: Graduates practicing fundamental Architecture knowledge through  interdisciplinary learning in creative and innovative manner.</a:t>
            </a:r>
          </a:p>
          <a:p>
            <a:pPr marL="268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8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PEO 2: 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Graduates strong in communication and effective management in diverse area of Architecture.</a:t>
            </a:r>
          </a:p>
          <a:p>
            <a:pPr marL="268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8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PEO 3: 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Graduates embracing professional ethics, life-long learning and sustainable development for the betterment of the profession and society.</a:t>
            </a:r>
            <a:endParaRPr dirty="0"/>
          </a:p>
        </p:txBody>
      </p:sp>
      <p:sp>
        <p:nvSpPr>
          <p:cNvPr id="169" name="Google Shape;169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913</TotalTime>
  <Words>865</Words>
  <Application>Microsoft Office PowerPoint</Application>
  <PresentationFormat>Widescreen</PresentationFormat>
  <Paragraphs>173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Calibri</vt:lpstr>
      <vt:lpstr>Corbel</vt:lpstr>
      <vt:lpstr>Tahoma</vt:lpstr>
      <vt:lpstr>Arial</vt:lpstr>
      <vt:lpstr>Times New Roman</vt:lpstr>
      <vt:lpstr>Office Theme</vt:lpstr>
      <vt:lpstr>OBE briefing for students</vt:lpstr>
      <vt:lpstr>What is OBE?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Programme Educational Objectives (PEOs) describe the career and professional accomplishments of graduates within 3-5 years after graduation.</vt:lpstr>
      <vt:lpstr>Programme Outcomes (POs) describe the abilities or skills (cognitive, psychomotor and affective) that students can demonstrate at the time of graduation.</vt:lpstr>
      <vt:lpstr>Mapping of PO to PEO</vt:lpstr>
      <vt:lpstr>Course Outcomes (COs) are specific statements of what students are expected to KNOW and be able to PERFORM at the end of the course.</vt:lpstr>
      <vt:lpstr>Mapping of CO to PO</vt:lpstr>
      <vt:lpstr>Assessment to CO Mapping</vt:lpstr>
      <vt:lpstr>CO Achievement  (Performance indicator of students for lecturers to do Continual Quality Improvement on the course)</vt:lpstr>
      <vt:lpstr>Individual PO Achievement (to date)</vt:lpstr>
      <vt:lpstr>Individual PO Achievement (to date)</vt:lpstr>
      <vt:lpstr>Example: Foundation Level </vt:lpstr>
      <vt:lpstr>Example: Bachelor Level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OBE briefing for students</dc:title>
  <dc:creator>Kah Pin Chen</dc:creator>
  <cp:lastModifiedBy>Ng Wei Shean</cp:lastModifiedBy>
  <cp:revision>16</cp:revision>
  <dcterms:modified xsi:type="dcterms:W3CDTF">2025-02-04T07:46:26Z</dcterms:modified>
</cp:coreProperties>
</file>