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notesMasterIdLst>
    <p:notesMasterId r:id="rId31"/>
  </p:notesMasterIdLst>
  <p:sldIdLst>
    <p:sldId id="459" r:id="rId2"/>
    <p:sldId id="338" r:id="rId3"/>
    <p:sldId id="303" r:id="rId4"/>
    <p:sldId id="356" r:id="rId5"/>
    <p:sldId id="357" r:id="rId6"/>
    <p:sldId id="361" r:id="rId7"/>
    <p:sldId id="461" r:id="rId8"/>
    <p:sldId id="462" r:id="rId9"/>
    <p:sldId id="463" r:id="rId10"/>
    <p:sldId id="464" r:id="rId11"/>
    <p:sldId id="465" r:id="rId12"/>
    <p:sldId id="466" r:id="rId13"/>
    <p:sldId id="467" r:id="rId14"/>
    <p:sldId id="468" r:id="rId15"/>
    <p:sldId id="440" r:id="rId16"/>
    <p:sldId id="441" r:id="rId17"/>
    <p:sldId id="442" r:id="rId18"/>
    <p:sldId id="455" r:id="rId19"/>
    <p:sldId id="443" r:id="rId20"/>
    <p:sldId id="446" r:id="rId21"/>
    <p:sldId id="348" r:id="rId22"/>
    <p:sldId id="350" r:id="rId23"/>
    <p:sldId id="349" r:id="rId24"/>
    <p:sldId id="347" r:id="rId25"/>
    <p:sldId id="447" r:id="rId26"/>
    <p:sldId id="457" r:id="rId27"/>
    <p:sldId id="449" r:id="rId28"/>
    <p:sldId id="456" r:id="rId29"/>
    <p:sldId id="458" r:id="rId30"/>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FF99"/>
    <a:srgbClr val="FFFFCC"/>
    <a:srgbClr val="BEE395"/>
    <a:srgbClr val="FFE9A3"/>
    <a:srgbClr val="76B531"/>
    <a:srgbClr val="FF9933"/>
    <a:srgbClr val="CCFF99"/>
    <a:srgbClr val="66FF33"/>
    <a:srgbClr val="D2EC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5633" autoAdjust="0"/>
  </p:normalViewPr>
  <p:slideViewPr>
    <p:cSldViewPr snapToGrid="0">
      <p:cViewPr varScale="1">
        <p:scale>
          <a:sx n="51" d="100"/>
          <a:sy n="51" d="100"/>
        </p:scale>
        <p:origin x="1672" y="36"/>
      </p:cViewPr>
      <p:guideLst>
        <p:guide orient="horz" pos="2160"/>
        <p:guide pos="2880"/>
      </p:guideLst>
    </p:cSldViewPr>
  </p:slideViewPr>
  <p:outlineViewPr>
    <p:cViewPr>
      <p:scale>
        <a:sx n="33" d="100"/>
        <a:sy n="33" d="100"/>
      </p:scale>
      <p:origin x="0" y="-2052"/>
    </p:cViewPr>
  </p:outlineViewPr>
  <p:notesTextViewPr>
    <p:cViewPr>
      <p:scale>
        <a:sx n="1" d="1"/>
        <a:sy n="1" d="1"/>
      </p:scale>
      <p:origin x="0" y="0"/>
    </p:cViewPr>
  </p:notesTextViewPr>
  <p:notesViewPr>
    <p:cSldViewPr snapToGrid="0">
      <p:cViewPr varScale="1">
        <p:scale>
          <a:sx n="48" d="100"/>
          <a:sy n="48" d="100"/>
        </p:scale>
        <p:origin x="3030"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_rels/data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C0C950-7FF8-4799-98A2-203AA89224C7}"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38C3C6EB-EFCD-494C-A778-C6C44AE586F2}">
      <dgm:prSet/>
      <dgm:spPr/>
      <dgm:t>
        <a:bodyPr/>
        <a:lstStyle/>
        <a:p>
          <a:r>
            <a:rPr lang="en-MY" b="1" dirty="0">
              <a:latin typeface="Arial" panose="020B0604020202020204" pitchFamily="34" charset="0"/>
              <a:cs typeface="Arial" panose="020B0604020202020204" pitchFamily="34" charset="0"/>
            </a:rPr>
            <a:t>Knowledge Profile (WK)</a:t>
          </a:r>
          <a:endParaRPr lang="en-US" b="1" dirty="0">
            <a:latin typeface="Arial" panose="020B0604020202020204" pitchFamily="34" charset="0"/>
            <a:cs typeface="Arial" panose="020B0604020202020204" pitchFamily="34" charset="0"/>
          </a:endParaRPr>
        </a:p>
      </dgm:t>
    </dgm:pt>
    <dgm:pt modelId="{E3629E9F-F6C7-415E-911E-1FC2EBEC776F}" type="parTrans" cxnId="{77BDAEE6-1EFF-4B56-B750-45A549FAD470}">
      <dgm:prSet/>
      <dgm:spPr/>
      <dgm:t>
        <a:bodyPr/>
        <a:lstStyle/>
        <a:p>
          <a:endParaRPr lang="en-US"/>
        </a:p>
      </dgm:t>
    </dgm:pt>
    <dgm:pt modelId="{4A4BE32B-6BCD-4B06-8D45-E76218CB8507}" type="sibTrans" cxnId="{77BDAEE6-1EFF-4B56-B750-45A549FAD470}">
      <dgm:prSet/>
      <dgm:spPr/>
      <dgm:t>
        <a:bodyPr/>
        <a:lstStyle/>
        <a:p>
          <a:endParaRPr lang="en-US"/>
        </a:p>
      </dgm:t>
    </dgm:pt>
    <dgm:pt modelId="{AA619F98-533D-4628-83EF-BB113C52EF11}">
      <dgm:prSet/>
      <dgm:spPr/>
      <dgm:t>
        <a:bodyPr/>
        <a:lstStyle/>
        <a:p>
          <a:r>
            <a:rPr lang="en-US" b="1" dirty="0">
              <a:latin typeface="Arial" panose="020B0604020202020204" pitchFamily="34" charset="0"/>
              <a:cs typeface="Arial" panose="020B0604020202020204" pitchFamily="34" charset="0"/>
            </a:rPr>
            <a:t>Complex Problem Solving/ Complex Engineering Problem (WP)</a:t>
          </a:r>
        </a:p>
      </dgm:t>
    </dgm:pt>
    <dgm:pt modelId="{404FC30B-F4F2-4E04-9AC9-87DCB446FE13}" type="parTrans" cxnId="{53B75AC1-65ED-475F-9BF3-648BF8EEAD54}">
      <dgm:prSet/>
      <dgm:spPr/>
      <dgm:t>
        <a:bodyPr/>
        <a:lstStyle/>
        <a:p>
          <a:endParaRPr lang="en-US"/>
        </a:p>
      </dgm:t>
    </dgm:pt>
    <dgm:pt modelId="{C7C323CD-07C9-49B2-8D7C-903833B09EAE}" type="sibTrans" cxnId="{53B75AC1-65ED-475F-9BF3-648BF8EEAD54}">
      <dgm:prSet/>
      <dgm:spPr/>
      <dgm:t>
        <a:bodyPr/>
        <a:lstStyle/>
        <a:p>
          <a:endParaRPr lang="en-US"/>
        </a:p>
      </dgm:t>
    </dgm:pt>
    <dgm:pt modelId="{4EEC4EF2-525B-4B5C-ADB0-A40FC264D818}">
      <dgm:prSet/>
      <dgm:spPr/>
      <dgm:t>
        <a:bodyPr/>
        <a:lstStyle/>
        <a:p>
          <a:r>
            <a:rPr lang="en-US" b="1" dirty="0">
              <a:latin typeface="Arial" panose="020B0604020202020204" pitchFamily="34" charset="0"/>
              <a:cs typeface="Arial" panose="020B0604020202020204" pitchFamily="34" charset="0"/>
            </a:rPr>
            <a:t>Complex Engineering Activities (EA)</a:t>
          </a:r>
        </a:p>
      </dgm:t>
    </dgm:pt>
    <dgm:pt modelId="{6644616E-93F9-48E9-951B-7EA0C96633D6}" type="parTrans" cxnId="{BEE6128D-F378-45A2-9699-786085C180C2}">
      <dgm:prSet/>
      <dgm:spPr/>
      <dgm:t>
        <a:bodyPr/>
        <a:lstStyle/>
        <a:p>
          <a:endParaRPr lang="en-US"/>
        </a:p>
      </dgm:t>
    </dgm:pt>
    <dgm:pt modelId="{2A650887-557E-4DAC-93B8-52D32DCB0E5B}" type="sibTrans" cxnId="{BEE6128D-F378-45A2-9699-786085C180C2}">
      <dgm:prSet/>
      <dgm:spPr/>
      <dgm:t>
        <a:bodyPr/>
        <a:lstStyle/>
        <a:p>
          <a:endParaRPr lang="en-US"/>
        </a:p>
      </dgm:t>
    </dgm:pt>
    <dgm:pt modelId="{AD4B8521-E6F7-43E0-BB83-BC40CCE2AE46}" type="pres">
      <dgm:prSet presAssocID="{54C0C950-7FF8-4799-98A2-203AA89224C7}" presName="linear" presStyleCnt="0">
        <dgm:presLayoutVars>
          <dgm:animLvl val="lvl"/>
          <dgm:resizeHandles val="exact"/>
        </dgm:presLayoutVars>
      </dgm:prSet>
      <dgm:spPr/>
    </dgm:pt>
    <dgm:pt modelId="{88F8CE27-9832-498D-BF8A-480ABBE6068A}" type="pres">
      <dgm:prSet presAssocID="{38C3C6EB-EFCD-494C-A778-C6C44AE586F2}" presName="parentText" presStyleLbl="node1" presStyleIdx="0" presStyleCnt="3">
        <dgm:presLayoutVars>
          <dgm:chMax val="0"/>
          <dgm:bulletEnabled val="1"/>
        </dgm:presLayoutVars>
      </dgm:prSet>
      <dgm:spPr/>
    </dgm:pt>
    <dgm:pt modelId="{D85C028A-F005-4802-A876-1D8FAFAD6015}" type="pres">
      <dgm:prSet presAssocID="{4A4BE32B-6BCD-4B06-8D45-E76218CB8507}" presName="spacer" presStyleCnt="0"/>
      <dgm:spPr/>
    </dgm:pt>
    <dgm:pt modelId="{025CC1F2-F744-4961-A29E-6171B93D87F7}" type="pres">
      <dgm:prSet presAssocID="{AA619F98-533D-4628-83EF-BB113C52EF11}" presName="parentText" presStyleLbl="node1" presStyleIdx="1" presStyleCnt="3">
        <dgm:presLayoutVars>
          <dgm:chMax val="0"/>
          <dgm:bulletEnabled val="1"/>
        </dgm:presLayoutVars>
      </dgm:prSet>
      <dgm:spPr/>
    </dgm:pt>
    <dgm:pt modelId="{FE5DAF18-B790-4719-A7AF-CB2C27565CCE}" type="pres">
      <dgm:prSet presAssocID="{C7C323CD-07C9-49B2-8D7C-903833B09EAE}" presName="spacer" presStyleCnt="0"/>
      <dgm:spPr/>
    </dgm:pt>
    <dgm:pt modelId="{9B503A66-72F2-44F2-A7A2-1A49FDD0A320}" type="pres">
      <dgm:prSet presAssocID="{4EEC4EF2-525B-4B5C-ADB0-A40FC264D818}" presName="parentText" presStyleLbl="node1" presStyleIdx="2" presStyleCnt="3">
        <dgm:presLayoutVars>
          <dgm:chMax val="0"/>
          <dgm:bulletEnabled val="1"/>
        </dgm:presLayoutVars>
      </dgm:prSet>
      <dgm:spPr/>
    </dgm:pt>
  </dgm:ptLst>
  <dgm:cxnLst>
    <dgm:cxn modelId="{8934656B-44DA-4689-991F-2CF85A919DD8}" type="presOf" srcId="{38C3C6EB-EFCD-494C-A778-C6C44AE586F2}" destId="{88F8CE27-9832-498D-BF8A-480ABBE6068A}" srcOrd="0" destOrd="0" presId="urn:microsoft.com/office/officeart/2005/8/layout/vList2"/>
    <dgm:cxn modelId="{BEE6128D-F378-45A2-9699-786085C180C2}" srcId="{54C0C950-7FF8-4799-98A2-203AA89224C7}" destId="{4EEC4EF2-525B-4B5C-ADB0-A40FC264D818}" srcOrd="2" destOrd="0" parTransId="{6644616E-93F9-48E9-951B-7EA0C96633D6}" sibTransId="{2A650887-557E-4DAC-93B8-52D32DCB0E5B}"/>
    <dgm:cxn modelId="{705FF78E-F317-425A-8BD9-BDFF5A4CE8B2}" type="presOf" srcId="{AA619F98-533D-4628-83EF-BB113C52EF11}" destId="{025CC1F2-F744-4961-A29E-6171B93D87F7}" srcOrd="0" destOrd="0" presId="urn:microsoft.com/office/officeart/2005/8/layout/vList2"/>
    <dgm:cxn modelId="{6F32FC97-9F2C-4FF0-9052-28F4C8F726F9}" type="presOf" srcId="{54C0C950-7FF8-4799-98A2-203AA89224C7}" destId="{AD4B8521-E6F7-43E0-BB83-BC40CCE2AE46}" srcOrd="0" destOrd="0" presId="urn:microsoft.com/office/officeart/2005/8/layout/vList2"/>
    <dgm:cxn modelId="{53B75AC1-65ED-475F-9BF3-648BF8EEAD54}" srcId="{54C0C950-7FF8-4799-98A2-203AA89224C7}" destId="{AA619F98-533D-4628-83EF-BB113C52EF11}" srcOrd="1" destOrd="0" parTransId="{404FC30B-F4F2-4E04-9AC9-87DCB446FE13}" sibTransId="{C7C323CD-07C9-49B2-8D7C-903833B09EAE}"/>
    <dgm:cxn modelId="{D4BFCDC3-5B79-4258-9791-F5C6693CA141}" type="presOf" srcId="{4EEC4EF2-525B-4B5C-ADB0-A40FC264D818}" destId="{9B503A66-72F2-44F2-A7A2-1A49FDD0A320}" srcOrd="0" destOrd="0" presId="urn:microsoft.com/office/officeart/2005/8/layout/vList2"/>
    <dgm:cxn modelId="{77BDAEE6-1EFF-4B56-B750-45A549FAD470}" srcId="{54C0C950-7FF8-4799-98A2-203AA89224C7}" destId="{38C3C6EB-EFCD-494C-A778-C6C44AE586F2}" srcOrd="0" destOrd="0" parTransId="{E3629E9F-F6C7-415E-911E-1FC2EBEC776F}" sibTransId="{4A4BE32B-6BCD-4B06-8D45-E76218CB8507}"/>
    <dgm:cxn modelId="{C7305009-EC89-4CF9-979F-E5EAA499094C}" type="presParOf" srcId="{AD4B8521-E6F7-43E0-BB83-BC40CCE2AE46}" destId="{88F8CE27-9832-498D-BF8A-480ABBE6068A}" srcOrd="0" destOrd="0" presId="urn:microsoft.com/office/officeart/2005/8/layout/vList2"/>
    <dgm:cxn modelId="{44320F77-BA00-4123-B077-675675C24E8B}" type="presParOf" srcId="{AD4B8521-E6F7-43E0-BB83-BC40CCE2AE46}" destId="{D85C028A-F005-4802-A876-1D8FAFAD6015}" srcOrd="1" destOrd="0" presId="urn:microsoft.com/office/officeart/2005/8/layout/vList2"/>
    <dgm:cxn modelId="{0782DC4D-C514-4F9E-BB0C-8544D5D892FF}" type="presParOf" srcId="{AD4B8521-E6F7-43E0-BB83-BC40CCE2AE46}" destId="{025CC1F2-F744-4961-A29E-6171B93D87F7}" srcOrd="2" destOrd="0" presId="urn:microsoft.com/office/officeart/2005/8/layout/vList2"/>
    <dgm:cxn modelId="{008CA098-B804-4A33-A837-52405DE78F2C}" type="presParOf" srcId="{AD4B8521-E6F7-43E0-BB83-BC40CCE2AE46}" destId="{FE5DAF18-B790-4719-A7AF-CB2C27565CCE}" srcOrd="3" destOrd="0" presId="urn:microsoft.com/office/officeart/2005/8/layout/vList2"/>
    <dgm:cxn modelId="{F412BB9A-7389-4BC7-8C76-4CF17415F81D}" type="presParOf" srcId="{AD4B8521-E6F7-43E0-BB83-BC40CCE2AE46}" destId="{9B503A66-72F2-44F2-A7A2-1A49FDD0A320}"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82AAB5-94DB-4163-A5A1-E10EC572B8B3}"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DDE231BA-2858-482F-A05E-0D2B5C9BD70B}">
      <dgm:prSet/>
      <dgm:spPr/>
      <dgm:t>
        <a:bodyPr/>
        <a:lstStyle/>
        <a:p>
          <a:pPr>
            <a:lnSpc>
              <a:spcPct val="100000"/>
            </a:lnSpc>
          </a:pPr>
          <a:r>
            <a:rPr lang="en-US" b="1" dirty="0">
              <a:latin typeface="Arial" panose="020B0604020202020204" pitchFamily="34" charset="0"/>
              <a:cs typeface="Arial" panose="020B0604020202020204" pitchFamily="34" charset="0"/>
            </a:rPr>
            <a:t>Complexity</a:t>
          </a:r>
          <a:r>
            <a:rPr lang="en-US" dirty="0">
              <a:latin typeface="Arial" panose="020B0604020202020204" pitchFamily="34" charset="0"/>
              <a:cs typeface="Arial" panose="020B0604020202020204" pitchFamily="34" charset="0"/>
            </a:rPr>
            <a:t> – the problem contains a large number of diverse, dynamic and interdependent elements</a:t>
          </a:r>
        </a:p>
      </dgm:t>
    </dgm:pt>
    <dgm:pt modelId="{8BAAD4FD-7942-44D6-95FF-A15A0020F50C}" type="parTrans" cxnId="{35C5B978-7F9B-4189-9137-10EF68CB1B52}">
      <dgm:prSet/>
      <dgm:spPr/>
      <dgm:t>
        <a:bodyPr/>
        <a:lstStyle/>
        <a:p>
          <a:endParaRPr lang="en-US">
            <a:latin typeface="Arial" panose="020B0604020202020204" pitchFamily="34" charset="0"/>
            <a:cs typeface="Arial" panose="020B0604020202020204" pitchFamily="34" charset="0"/>
          </a:endParaRPr>
        </a:p>
      </dgm:t>
    </dgm:pt>
    <dgm:pt modelId="{15B22387-11C9-4503-8D60-4FE7A3891F4F}" type="sibTrans" cxnId="{35C5B978-7F9B-4189-9137-10EF68CB1B52}">
      <dgm:prSet/>
      <dgm:spPr/>
      <dgm:t>
        <a:bodyPr/>
        <a:lstStyle/>
        <a:p>
          <a:endParaRPr lang="en-US">
            <a:latin typeface="Arial" panose="020B0604020202020204" pitchFamily="34" charset="0"/>
            <a:cs typeface="Arial" panose="020B0604020202020204" pitchFamily="34" charset="0"/>
          </a:endParaRPr>
        </a:p>
      </dgm:t>
    </dgm:pt>
    <dgm:pt modelId="{B78650F7-BA4A-430C-BA0E-13BF493E109B}">
      <dgm:prSet/>
      <dgm:spPr/>
      <dgm:t>
        <a:bodyPr/>
        <a:lstStyle/>
        <a:p>
          <a:pPr>
            <a:lnSpc>
              <a:spcPct val="100000"/>
            </a:lnSpc>
          </a:pPr>
          <a:r>
            <a:rPr lang="en-US" b="1">
              <a:latin typeface="Arial" panose="020B0604020202020204" pitchFamily="34" charset="0"/>
              <a:cs typeface="Arial" panose="020B0604020202020204" pitchFamily="34" charset="0"/>
            </a:rPr>
            <a:t>Measurement</a:t>
          </a:r>
          <a:r>
            <a:rPr lang="en-US">
              <a:latin typeface="Arial" panose="020B0604020202020204" pitchFamily="34" charset="0"/>
              <a:cs typeface="Arial" panose="020B0604020202020204" pitchFamily="34" charset="0"/>
            </a:rPr>
            <a:t> – it is difficult or practically unfeasible to get good qualitative data</a:t>
          </a:r>
        </a:p>
      </dgm:t>
    </dgm:pt>
    <dgm:pt modelId="{3A5CC810-DAB4-42E8-A073-85A4ADB4C22F}" type="parTrans" cxnId="{3A1BE50F-B724-48C4-8414-40949D7A0C3E}">
      <dgm:prSet/>
      <dgm:spPr/>
      <dgm:t>
        <a:bodyPr/>
        <a:lstStyle/>
        <a:p>
          <a:endParaRPr lang="en-US">
            <a:latin typeface="Arial" panose="020B0604020202020204" pitchFamily="34" charset="0"/>
            <a:cs typeface="Arial" panose="020B0604020202020204" pitchFamily="34" charset="0"/>
          </a:endParaRPr>
        </a:p>
      </dgm:t>
    </dgm:pt>
    <dgm:pt modelId="{044DCBBF-25F5-436B-AD50-A127881515C7}" type="sibTrans" cxnId="{3A1BE50F-B724-48C4-8414-40949D7A0C3E}">
      <dgm:prSet/>
      <dgm:spPr/>
      <dgm:t>
        <a:bodyPr/>
        <a:lstStyle/>
        <a:p>
          <a:endParaRPr lang="en-US">
            <a:latin typeface="Arial" panose="020B0604020202020204" pitchFamily="34" charset="0"/>
            <a:cs typeface="Arial" panose="020B0604020202020204" pitchFamily="34" charset="0"/>
          </a:endParaRPr>
        </a:p>
      </dgm:t>
    </dgm:pt>
    <dgm:pt modelId="{6797DA33-E293-461A-B657-CD0950F270D0}">
      <dgm:prSet/>
      <dgm:spPr/>
      <dgm:t>
        <a:bodyPr/>
        <a:lstStyle/>
        <a:p>
          <a:pPr>
            <a:lnSpc>
              <a:spcPct val="100000"/>
            </a:lnSpc>
          </a:pPr>
          <a:r>
            <a:rPr lang="en-US" b="1">
              <a:latin typeface="Arial" panose="020B0604020202020204" pitchFamily="34" charset="0"/>
              <a:cs typeface="Arial" panose="020B0604020202020204" pitchFamily="34" charset="0"/>
            </a:rPr>
            <a:t>Novelty</a:t>
          </a:r>
          <a:r>
            <a:rPr lang="en-US">
              <a:latin typeface="Arial" panose="020B0604020202020204" pitchFamily="34" charset="0"/>
              <a:cs typeface="Arial" panose="020B0604020202020204" pitchFamily="34" charset="0"/>
            </a:rPr>
            <a:t> – there is a new solution evolving or an innovative design is needed</a:t>
          </a:r>
        </a:p>
      </dgm:t>
    </dgm:pt>
    <dgm:pt modelId="{F3EAC59E-87FC-4A4D-A77B-36DA68FF59F6}" type="parTrans" cxnId="{CCBFD6C2-8F15-4E59-A7FF-5914387B6E69}">
      <dgm:prSet/>
      <dgm:spPr/>
      <dgm:t>
        <a:bodyPr/>
        <a:lstStyle/>
        <a:p>
          <a:endParaRPr lang="en-US">
            <a:latin typeface="Arial" panose="020B0604020202020204" pitchFamily="34" charset="0"/>
            <a:cs typeface="Arial" panose="020B0604020202020204" pitchFamily="34" charset="0"/>
          </a:endParaRPr>
        </a:p>
      </dgm:t>
    </dgm:pt>
    <dgm:pt modelId="{70219938-E18F-426E-8872-863AF951B845}" type="sibTrans" cxnId="{CCBFD6C2-8F15-4E59-A7FF-5914387B6E69}">
      <dgm:prSet/>
      <dgm:spPr/>
      <dgm:t>
        <a:bodyPr/>
        <a:lstStyle/>
        <a:p>
          <a:endParaRPr lang="en-US">
            <a:latin typeface="Arial" panose="020B0604020202020204" pitchFamily="34" charset="0"/>
            <a:cs typeface="Arial" panose="020B0604020202020204" pitchFamily="34" charset="0"/>
          </a:endParaRPr>
        </a:p>
      </dgm:t>
    </dgm:pt>
    <dgm:pt modelId="{2BAC4890-CB93-4844-BA01-9B422D69B8D4}" type="pres">
      <dgm:prSet presAssocID="{BF82AAB5-94DB-4163-A5A1-E10EC572B8B3}" presName="root" presStyleCnt="0">
        <dgm:presLayoutVars>
          <dgm:dir/>
          <dgm:resizeHandles val="exact"/>
        </dgm:presLayoutVars>
      </dgm:prSet>
      <dgm:spPr/>
    </dgm:pt>
    <dgm:pt modelId="{B110E1AF-17A4-4145-A73F-EDF590B03179}" type="pres">
      <dgm:prSet presAssocID="{DDE231BA-2858-482F-A05E-0D2B5C9BD70B}" presName="compNode" presStyleCnt="0"/>
      <dgm:spPr/>
    </dgm:pt>
    <dgm:pt modelId="{0B71D2BA-9E0A-4A2F-9118-F687B565CB67}" type="pres">
      <dgm:prSet presAssocID="{DDE231BA-2858-482F-A05E-0D2B5C9BD70B}" presName="bgRect" presStyleLbl="bgShp" presStyleIdx="0" presStyleCnt="3"/>
      <dgm:spPr>
        <a:solidFill>
          <a:schemeClr val="accent4">
            <a:lumMod val="40000"/>
            <a:lumOff val="60000"/>
          </a:schemeClr>
        </a:solidFill>
      </dgm:spPr>
    </dgm:pt>
    <dgm:pt modelId="{D08EBE70-69B2-4301-91E9-2CBF05EF9B09}" type="pres">
      <dgm:prSet presAssocID="{DDE231BA-2858-482F-A05E-0D2B5C9BD70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Hierarchy"/>
        </a:ext>
      </dgm:extLst>
    </dgm:pt>
    <dgm:pt modelId="{C9E84536-FD76-49CD-AE00-10B94B5A9E31}" type="pres">
      <dgm:prSet presAssocID="{DDE231BA-2858-482F-A05E-0D2B5C9BD70B}" presName="spaceRect" presStyleCnt="0"/>
      <dgm:spPr/>
    </dgm:pt>
    <dgm:pt modelId="{892DE626-97AD-4ED1-BC9D-AFD218EA0E53}" type="pres">
      <dgm:prSet presAssocID="{DDE231BA-2858-482F-A05E-0D2B5C9BD70B}" presName="parTx" presStyleLbl="revTx" presStyleIdx="0" presStyleCnt="3">
        <dgm:presLayoutVars>
          <dgm:chMax val="0"/>
          <dgm:chPref val="0"/>
        </dgm:presLayoutVars>
      </dgm:prSet>
      <dgm:spPr/>
    </dgm:pt>
    <dgm:pt modelId="{AE9EB171-B7EF-4B0D-AFD6-61A8E41F0CE0}" type="pres">
      <dgm:prSet presAssocID="{15B22387-11C9-4503-8D60-4FE7A3891F4F}" presName="sibTrans" presStyleCnt="0"/>
      <dgm:spPr/>
    </dgm:pt>
    <dgm:pt modelId="{5DACC312-8AEE-4AA9-BFAC-BD3CEF4F399F}" type="pres">
      <dgm:prSet presAssocID="{B78650F7-BA4A-430C-BA0E-13BF493E109B}" presName="compNode" presStyleCnt="0"/>
      <dgm:spPr/>
    </dgm:pt>
    <dgm:pt modelId="{8E5E5974-407B-41B0-A7EC-1CC991F8A079}" type="pres">
      <dgm:prSet presAssocID="{B78650F7-BA4A-430C-BA0E-13BF493E109B}" presName="bgRect" presStyleLbl="bgShp" presStyleIdx="1" presStyleCnt="3"/>
      <dgm:spPr>
        <a:solidFill>
          <a:schemeClr val="accent4">
            <a:lumMod val="40000"/>
            <a:lumOff val="60000"/>
          </a:schemeClr>
        </a:solidFill>
      </dgm:spPr>
    </dgm:pt>
    <dgm:pt modelId="{F9017C0E-9214-419C-A257-CA15788FE8F4}" type="pres">
      <dgm:prSet presAssocID="{B78650F7-BA4A-430C-BA0E-13BF493E109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tatistics"/>
        </a:ext>
      </dgm:extLst>
    </dgm:pt>
    <dgm:pt modelId="{E1A23D8C-07E9-4526-B415-C48BA29A4425}" type="pres">
      <dgm:prSet presAssocID="{B78650F7-BA4A-430C-BA0E-13BF493E109B}" presName="spaceRect" presStyleCnt="0"/>
      <dgm:spPr/>
    </dgm:pt>
    <dgm:pt modelId="{2D990669-8631-42E4-AD9B-5C1B638BD247}" type="pres">
      <dgm:prSet presAssocID="{B78650F7-BA4A-430C-BA0E-13BF493E109B}" presName="parTx" presStyleLbl="revTx" presStyleIdx="1" presStyleCnt="3">
        <dgm:presLayoutVars>
          <dgm:chMax val="0"/>
          <dgm:chPref val="0"/>
        </dgm:presLayoutVars>
      </dgm:prSet>
      <dgm:spPr/>
    </dgm:pt>
    <dgm:pt modelId="{311BA4DB-B7D2-4A25-90FF-E64F6FCA4988}" type="pres">
      <dgm:prSet presAssocID="{044DCBBF-25F5-436B-AD50-A127881515C7}" presName="sibTrans" presStyleCnt="0"/>
      <dgm:spPr/>
    </dgm:pt>
    <dgm:pt modelId="{FDBE5C33-FAFE-47BF-8BC2-87EE9BB7731E}" type="pres">
      <dgm:prSet presAssocID="{6797DA33-E293-461A-B657-CD0950F270D0}" presName="compNode" presStyleCnt="0"/>
      <dgm:spPr/>
    </dgm:pt>
    <dgm:pt modelId="{86504040-D557-4735-AF1F-377D82043133}" type="pres">
      <dgm:prSet presAssocID="{6797DA33-E293-461A-B657-CD0950F270D0}" presName="bgRect" presStyleLbl="bgShp" presStyleIdx="2" presStyleCnt="3"/>
      <dgm:spPr>
        <a:solidFill>
          <a:schemeClr val="accent4">
            <a:lumMod val="40000"/>
            <a:lumOff val="60000"/>
          </a:schemeClr>
        </a:solidFill>
      </dgm:spPr>
    </dgm:pt>
    <dgm:pt modelId="{B270E645-D737-4B7E-BC6D-1843C89D5BB8}" type="pres">
      <dgm:prSet presAssocID="{6797DA33-E293-461A-B657-CD0950F270D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Light Bulb and Gear"/>
        </a:ext>
      </dgm:extLst>
    </dgm:pt>
    <dgm:pt modelId="{1B343BF5-DBFE-405D-86BE-C8C8971901C7}" type="pres">
      <dgm:prSet presAssocID="{6797DA33-E293-461A-B657-CD0950F270D0}" presName="spaceRect" presStyleCnt="0"/>
      <dgm:spPr/>
    </dgm:pt>
    <dgm:pt modelId="{1A8ACD2C-F7A3-4B61-A279-FC665E9B3F6C}" type="pres">
      <dgm:prSet presAssocID="{6797DA33-E293-461A-B657-CD0950F270D0}" presName="parTx" presStyleLbl="revTx" presStyleIdx="2" presStyleCnt="3">
        <dgm:presLayoutVars>
          <dgm:chMax val="0"/>
          <dgm:chPref val="0"/>
        </dgm:presLayoutVars>
      </dgm:prSet>
      <dgm:spPr/>
    </dgm:pt>
  </dgm:ptLst>
  <dgm:cxnLst>
    <dgm:cxn modelId="{3A1BE50F-B724-48C4-8414-40949D7A0C3E}" srcId="{BF82AAB5-94DB-4163-A5A1-E10EC572B8B3}" destId="{B78650F7-BA4A-430C-BA0E-13BF493E109B}" srcOrd="1" destOrd="0" parTransId="{3A5CC810-DAB4-42E8-A073-85A4ADB4C22F}" sibTransId="{044DCBBF-25F5-436B-AD50-A127881515C7}"/>
    <dgm:cxn modelId="{B0DFB533-5472-44A0-AC12-BE311A09E6A1}" type="presOf" srcId="{BF82AAB5-94DB-4163-A5A1-E10EC572B8B3}" destId="{2BAC4890-CB93-4844-BA01-9B422D69B8D4}" srcOrd="0" destOrd="0" presId="urn:microsoft.com/office/officeart/2018/2/layout/IconVerticalSolidList"/>
    <dgm:cxn modelId="{94EB954A-AE82-4FE2-B40D-1CB72EDFCF7D}" type="presOf" srcId="{B78650F7-BA4A-430C-BA0E-13BF493E109B}" destId="{2D990669-8631-42E4-AD9B-5C1B638BD247}" srcOrd="0" destOrd="0" presId="urn:microsoft.com/office/officeart/2018/2/layout/IconVerticalSolidList"/>
    <dgm:cxn modelId="{35C5B978-7F9B-4189-9137-10EF68CB1B52}" srcId="{BF82AAB5-94DB-4163-A5A1-E10EC572B8B3}" destId="{DDE231BA-2858-482F-A05E-0D2B5C9BD70B}" srcOrd="0" destOrd="0" parTransId="{8BAAD4FD-7942-44D6-95FF-A15A0020F50C}" sibTransId="{15B22387-11C9-4503-8D60-4FE7A3891F4F}"/>
    <dgm:cxn modelId="{E542CA92-5CD1-410A-862A-925505647970}" type="presOf" srcId="{6797DA33-E293-461A-B657-CD0950F270D0}" destId="{1A8ACD2C-F7A3-4B61-A279-FC665E9B3F6C}" srcOrd="0" destOrd="0" presId="urn:microsoft.com/office/officeart/2018/2/layout/IconVerticalSolidList"/>
    <dgm:cxn modelId="{CCBFD6C2-8F15-4E59-A7FF-5914387B6E69}" srcId="{BF82AAB5-94DB-4163-A5A1-E10EC572B8B3}" destId="{6797DA33-E293-461A-B657-CD0950F270D0}" srcOrd="2" destOrd="0" parTransId="{F3EAC59E-87FC-4A4D-A77B-36DA68FF59F6}" sibTransId="{70219938-E18F-426E-8872-863AF951B845}"/>
    <dgm:cxn modelId="{B30D1FE4-06BB-416C-81AF-3BE62C705AC0}" type="presOf" srcId="{DDE231BA-2858-482F-A05E-0D2B5C9BD70B}" destId="{892DE626-97AD-4ED1-BC9D-AFD218EA0E53}" srcOrd="0" destOrd="0" presId="urn:microsoft.com/office/officeart/2018/2/layout/IconVerticalSolidList"/>
    <dgm:cxn modelId="{FFAAD011-9B7E-409A-9A45-A353F78E1A5F}" type="presParOf" srcId="{2BAC4890-CB93-4844-BA01-9B422D69B8D4}" destId="{B110E1AF-17A4-4145-A73F-EDF590B03179}" srcOrd="0" destOrd="0" presId="urn:microsoft.com/office/officeart/2018/2/layout/IconVerticalSolidList"/>
    <dgm:cxn modelId="{C473B532-FBAE-43B9-AD4A-8D9B8C5F7951}" type="presParOf" srcId="{B110E1AF-17A4-4145-A73F-EDF590B03179}" destId="{0B71D2BA-9E0A-4A2F-9118-F687B565CB67}" srcOrd="0" destOrd="0" presId="urn:microsoft.com/office/officeart/2018/2/layout/IconVerticalSolidList"/>
    <dgm:cxn modelId="{5B3A3850-C574-47CD-A415-1D8ADACBAFF4}" type="presParOf" srcId="{B110E1AF-17A4-4145-A73F-EDF590B03179}" destId="{D08EBE70-69B2-4301-91E9-2CBF05EF9B09}" srcOrd="1" destOrd="0" presId="urn:microsoft.com/office/officeart/2018/2/layout/IconVerticalSolidList"/>
    <dgm:cxn modelId="{9C88EC9D-D391-4DC8-9B1F-DC10C260AD51}" type="presParOf" srcId="{B110E1AF-17A4-4145-A73F-EDF590B03179}" destId="{C9E84536-FD76-49CD-AE00-10B94B5A9E31}" srcOrd="2" destOrd="0" presId="urn:microsoft.com/office/officeart/2018/2/layout/IconVerticalSolidList"/>
    <dgm:cxn modelId="{6BAD4511-EC77-4144-B7F1-D942F3DFF932}" type="presParOf" srcId="{B110E1AF-17A4-4145-A73F-EDF590B03179}" destId="{892DE626-97AD-4ED1-BC9D-AFD218EA0E53}" srcOrd="3" destOrd="0" presId="urn:microsoft.com/office/officeart/2018/2/layout/IconVerticalSolidList"/>
    <dgm:cxn modelId="{369CFEAD-5AF8-492D-B648-CEB1631A1616}" type="presParOf" srcId="{2BAC4890-CB93-4844-BA01-9B422D69B8D4}" destId="{AE9EB171-B7EF-4B0D-AFD6-61A8E41F0CE0}" srcOrd="1" destOrd="0" presId="urn:microsoft.com/office/officeart/2018/2/layout/IconVerticalSolidList"/>
    <dgm:cxn modelId="{72038B2F-BAC9-4AF7-BCC9-4D00DA2ECF02}" type="presParOf" srcId="{2BAC4890-CB93-4844-BA01-9B422D69B8D4}" destId="{5DACC312-8AEE-4AA9-BFAC-BD3CEF4F399F}" srcOrd="2" destOrd="0" presId="urn:microsoft.com/office/officeart/2018/2/layout/IconVerticalSolidList"/>
    <dgm:cxn modelId="{1083D864-8504-4CA6-85B3-9E3C5D63D0CF}" type="presParOf" srcId="{5DACC312-8AEE-4AA9-BFAC-BD3CEF4F399F}" destId="{8E5E5974-407B-41B0-A7EC-1CC991F8A079}" srcOrd="0" destOrd="0" presId="urn:microsoft.com/office/officeart/2018/2/layout/IconVerticalSolidList"/>
    <dgm:cxn modelId="{159E4B1B-E4E7-499C-B02F-71AA8CDBCA43}" type="presParOf" srcId="{5DACC312-8AEE-4AA9-BFAC-BD3CEF4F399F}" destId="{F9017C0E-9214-419C-A257-CA15788FE8F4}" srcOrd="1" destOrd="0" presId="urn:microsoft.com/office/officeart/2018/2/layout/IconVerticalSolidList"/>
    <dgm:cxn modelId="{53D95C2D-06EC-4B6B-8BD1-2846942E0CDB}" type="presParOf" srcId="{5DACC312-8AEE-4AA9-BFAC-BD3CEF4F399F}" destId="{E1A23D8C-07E9-4526-B415-C48BA29A4425}" srcOrd="2" destOrd="0" presId="urn:microsoft.com/office/officeart/2018/2/layout/IconVerticalSolidList"/>
    <dgm:cxn modelId="{6934D546-FAEA-4DA0-B00C-413C80C7DC91}" type="presParOf" srcId="{5DACC312-8AEE-4AA9-BFAC-BD3CEF4F399F}" destId="{2D990669-8631-42E4-AD9B-5C1B638BD247}" srcOrd="3" destOrd="0" presId="urn:microsoft.com/office/officeart/2018/2/layout/IconVerticalSolidList"/>
    <dgm:cxn modelId="{E09D88AD-BDC7-4EE1-AEB2-2D1E62274A66}" type="presParOf" srcId="{2BAC4890-CB93-4844-BA01-9B422D69B8D4}" destId="{311BA4DB-B7D2-4A25-90FF-E64F6FCA4988}" srcOrd="3" destOrd="0" presId="urn:microsoft.com/office/officeart/2018/2/layout/IconVerticalSolidList"/>
    <dgm:cxn modelId="{338331ED-2F44-432A-9205-BF895F16B4E1}" type="presParOf" srcId="{2BAC4890-CB93-4844-BA01-9B422D69B8D4}" destId="{FDBE5C33-FAFE-47BF-8BC2-87EE9BB7731E}" srcOrd="4" destOrd="0" presId="urn:microsoft.com/office/officeart/2018/2/layout/IconVerticalSolidList"/>
    <dgm:cxn modelId="{35B41E86-E937-4A8B-8BC4-072475CC8FAC}" type="presParOf" srcId="{FDBE5C33-FAFE-47BF-8BC2-87EE9BB7731E}" destId="{86504040-D557-4735-AF1F-377D82043133}" srcOrd="0" destOrd="0" presId="urn:microsoft.com/office/officeart/2018/2/layout/IconVerticalSolidList"/>
    <dgm:cxn modelId="{C2806DF0-C7CB-4742-A646-E60A7C838E0B}" type="presParOf" srcId="{FDBE5C33-FAFE-47BF-8BC2-87EE9BB7731E}" destId="{B270E645-D737-4B7E-BC6D-1843C89D5BB8}" srcOrd="1" destOrd="0" presId="urn:microsoft.com/office/officeart/2018/2/layout/IconVerticalSolidList"/>
    <dgm:cxn modelId="{008BE4BD-A1D4-433D-9E47-FAD2548A0FAD}" type="presParOf" srcId="{FDBE5C33-FAFE-47BF-8BC2-87EE9BB7731E}" destId="{1B343BF5-DBFE-405D-86BE-C8C8971901C7}" srcOrd="2" destOrd="0" presId="urn:microsoft.com/office/officeart/2018/2/layout/IconVerticalSolidList"/>
    <dgm:cxn modelId="{559B26C5-32EC-474A-91B7-D6BBAF15E9C4}" type="presParOf" srcId="{FDBE5C33-FAFE-47BF-8BC2-87EE9BB7731E}" destId="{1A8ACD2C-F7A3-4B61-A279-FC665E9B3F6C}" srcOrd="3" destOrd="0" presId="urn:microsoft.com/office/officeart/2018/2/layout/IconVerticalSoli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89DCBB-3C82-446C-ADAB-868D5A05F714}"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49480D54-90DA-4F86-8B19-02110514ABA3}">
      <dgm:prSet custT="1"/>
      <dgm:spPr/>
      <dgm:t>
        <a:bodyPr/>
        <a:lstStyle/>
        <a:p>
          <a:r>
            <a:rPr lang="en-MY" sz="1600" b="1">
              <a:latin typeface="Arial" panose="020B0604020202020204" pitchFamily="34" charset="0"/>
              <a:cs typeface="Arial" panose="020B0604020202020204" pitchFamily="34" charset="0"/>
            </a:rPr>
            <a:t>Involve wide-ranging or conflicting technical, engineering and other issues;</a:t>
          </a:r>
          <a:endParaRPr lang="en-US" sz="1600" b="1">
            <a:latin typeface="Arial" panose="020B0604020202020204" pitchFamily="34" charset="0"/>
            <a:cs typeface="Arial" panose="020B0604020202020204" pitchFamily="34" charset="0"/>
          </a:endParaRPr>
        </a:p>
      </dgm:t>
    </dgm:pt>
    <dgm:pt modelId="{F054C62D-FB01-4999-8E8E-9C567EA3161C}" type="parTrans" cxnId="{B59E22D3-9D79-4570-9DB7-D26EA7A509C9}">
      <dgm:prSet/>
      <dgm:spPr/>
      <dgm:t>
        <a:bodyPr/>
        <a:lstStyle/>
        <a:p>
          <a:endParaRPr lang="en-US" sz="1600" b="1">
            <a:latin typeface="Arial" panose="020B0604020202020204" pitchFamily="34" charset="0"/>
            <a:cs typeface="Arial" panose="020B0604020202020204" pitchFamily="34" charset="0"/>
          </a:endParaRPr>
        </a:p>
      </dgm:t>
    </dgm:pt>
    <dgm:pt modelId="{41917EB3-166F-47FE-A2A5-FB6F1AC27227}" type="sibTrans" cxnId="{B59E22D3-9D79-4570-9DB7-D26EA7A509C9}">
      <dgm:prSet/>
      <dgm:spPr/>
      <dgm:t>
        <a:bodyPr/>
        <a:lstStyle/>
        <a:p>
          <a:endParaRPr lang="en-US" sz="1600" b="1">
            <a:latin typeface="Arial" panose="020B0604020202020204" pitchFamily="34" charset="0"/>
            <a:cs typeface="Arial" panose="020B0604020202020204" pitchFamily="34" charset="0"/>
          </a:endParaRPr>
        </a:p>
      </dgm:t>
    </dgm:pt>
    <dgm:pt modelId="{5985CEBB-C66E-4BB6-A58D-BF8682C03D75}">
      <dgm:prSet custT="1"/>
      <dgm:spPr/>
      <dgm:t>
        <a:bodyPr/>
        <a:lstStyle/>
        <a:p>
          <a:r>
            <a:rPr lang="en-MY" sz="1600" b="1">
              <a:latin typeface="Arial" panose="020B0604020202020204" pitchFamily="34" charset="0"/>
              <a:cs typeface="Arial" panose="020B0604020202020204" pitchFamily="34" charset="0"/>
            </a:rPr>
            <a:t>Have no obvious solution and require originality in analysis;</a:t>
          </a:r>
          <a:endParaRPr lang="en-US" sz="1600" b="1">
            <a:latin typeface="Arial" panose="020B0604020202020204" pitchFamily="34" charset="0"/>
            <a:cs typeface="Arial" panose="020B0604020202020204" pitchFamily="34" charset="0"/>
          </a:endParaRPr>
        </a:p>
      </dgm:t>
    </dgm:pt>
    <dgm:pt modelId="{F42A07CB-97ED-4CB4-A704-E8C609B2FA04}" type="parTrans" cxnId="{9D9FC46C-9F75-45DC-ADC4-50F09402AAB9}">
      <dgm:prSet/>
      <dgm:spPr/>
      <dgm:t>
        <a:bodyPr/>
        <a:lstStyle/>
        <a:p>
          <a:endParaRPr lang="en-US" sz="1600" b="1">
            <a:latin typeface="Arial" panose="020B0604020202020204" pitchFamily="34" charset="0"/>
            <a:cs typeface="Arial" panose="020B0604020202020204" pitchFamily="34" charset="0"/>
          </a:endParaRPr>
        </a:p>
      </dgm:t>
    </dgm:pt>
    <dgm:pt modelId="{CC227D1A-82B1-4A99-B15E-C2825A180B5B}" type="sibTrans" cxnId="{9D9FC46C-9F75-45DC-ADC4-50F09402AAB9}">
      <dgm:prSet/>
      <dgm:spPr/>
      <dgm:t>
        <a:bodyPr/>
        <a:lstStyle/>
        <a:p>
          <a:endParaRPr lang="en-US" sz="1600" b="1">
            <a:latin typeface="Arial" panose="020B0604020202020204" pitchFamily="34" charset="0"/>
            <a:cs typeface="Arial" panose="020B0604020202020204" pitchFamily="34" charset="0"/>
          </a:endParaRPr>
        </a:p>
      </dgm:t>
    </dgm:pt>
    <dgm:pt modelId="{38D25A8E-6920-4ED5-957C-726C9219916D}">
      <dgm:prSet custT="1"/>
      <dgm:spPr/>
      <dgm:t>
        <a:bodyPr/>
        <a:lstStyle/>
        <a:p>
          <a:r>
            <a:rPr lang="en-MY" sz="1600" b="1">
              <a:latin typeface="Arial" panose="020B0604020202020204" pitchFamily="34" charset="0"/>
              <a:cs typeface="Arial" panose="020B0604020202020204" pitchFamily="34" charset="0"/>
            </a:rPr>
            <a:t>Involve infrequently encountered issues;</a:t>
          </a:r>
          <a:endParaRPr lang="en-US" sz="1600" b="1">
            <a:latin typeface="Arial" panose="020B0604020202020204" pitchFamily="34" charset="0"/>
            <a:cs typeface="Arial" panose="020B0604020202020204" pitchFamily="34" charset="0"/>
          </a:endParaRPr>
        </a:p>
      </dgm:t>
    </dgm:pt>
    <dgm:pt modelId="{7A5E2092-210D-425B-A9E6-8B324185A598}" type="parTrans" cxnId="{C6D70849-FA00-4A07-9BE9-D97501BDD4C1}">
      <dgm:prSet/>
      <dgm:spPr/>
      <dgm:t>
        <a:bodyPr/>
        <a:lstStyle/>
        <a:p>
          <a:endParaRPr lang="en-US" sz="1600" b="1">
            <a:latin typeface="Arial" panose="020B0604020202020204" pitchFamily="34" charset="0"/>
            <a:cs typeface="Arial" panose="020B0604020202020204" pitchFamily="34" charset="0"/>
          </a:endParaRPr>
        </a:p>
      </dgm:t>
    </dgm:pt>
    <dgm:pt modelId="{872D423A-E7F9-4A04-9E8C-A6E38989AE9F}" type="sibTrans" cxnId="{C6D70849-FA00-4A07-9BE9-D97501BDD4C1}">
      <dgm:prSet/>
      <dgm:spPr/>
      <dgm:t>
        <a:bodyPr/>
        <a:lstStyle/>
        <a:p>
          <a:endParaRPr lang="en-US" sz="1600" b="1">
            <a:latin typeface="Arial" panose="020B0604020202020204" pitchFamily="34" charset="0"/>
            <a:cs typeface="Arial" panose="020B0604020202020204" pitchFamily="34" charset="0"/>
          </a:endParaRPr>
        </a:p>
      </dgm:t>
    </dgm:pt>
    <dgm:pt modelId="{D3CCF5F0-2B55-4592-BFEA-BDB11584E51D}">
      <dgm:prSet custT="1"/>
      <dgm:spPr/>
      <dgm:t>
        <a:bodyPr/>
        <a:lstStyle/>
        <a:p>
          <a:r>
            <a:rPr lang="en-MY" sz="1600" b="1">
              <a:latin typeface="Arial" panose="020B0604020202020204" pitchFamily="34" charset="0"/>
              <a:cs typeface="Arial" panose="020B0604020202020204" pitchFamily="34" charset="0"/>
            </a:rPr>
            <a:t>Are outside problems encompassed by standards and codes of practice for professional engineering;</a:t>
          </a:r>
          <a:endParaRPr lang="en-US" sz="1600" b="1">
            <a:latin typeface="Arial" panose="020B0604020202020204" pitchFamily="34" charset="0"/>
            <a:cs typeface="Arial" panose="020B0604020202020204" pitchFamily="34" charset="0"/>
          </a:endParaRPr>
        </a:p>
      </dgm:t>
    </dgm:pt>
    <dgm:pt modelId="{DE616E0D-5DEA-4990-80D2-1FEA7B15CF84}" type="parTrans" cxnId="{69278668-50B2-470C-9095-D249A9660E8D}">
      <dgm:prSet/>
      <dgm:spPr/>
      <dgm:t>
        <a:bodyPr/>
        <a:lstStyle/>
        <a:p>
          <a:endParaRPr lang="en-US" sz="1600" b="1">
            <a:latin typeface="Arial" panose="020B0604020202020204" pitchFamily="34" charset="0"/>
            <a:cs typeface="Arial" panose="020B0604020202020204" pitchFamily="34" charset="0"/>
          </a:endParaRPr>
        </a:p>
      </dgm:t>
    </dgm:pt>
    <dgm:pt modelId="{02E939BC-D7D2-4A5E-8800-0395430EFEF5}" type="sibTrans" cxnId="{69278668-50B2-470C-9095-D249A9660E8D}">
      <dgm:prSet/>
      <dgm:spPr/>
      <dgm:t>
        <a:bodyPr/>
        <a:lstStyle/>
        <a:p>
          <a:endParaRPr lang="en-US" sz="1600" b="1">
            <a:latin typeface="Arial" panose="020B0604020202020204" pitchFamily="34" charset="0"/>
            <a:cs typeface="Arial" panose="020B0604020202020204" pitchFamily="34" charset="0"/>
          </a:endParaRPr>
        </a:p>
      </dgm:t>
    </dgm:pt>
    <dgm:pt modelId="{DF9C61DB-B45A-4668-9AF8-70C6AA9ED406}">
      <dgm:prSet custT="1"/>
      <dgm:spPr/>
      <dgm:t>
        <a:bodyPr/>
        <a:lstStyle/>
        <a:p>
          <a:r>
            <a:rPr lang="en-MY" sz="1600" b="1">
              <a:latin typeface="Arial" panose="020B0604020202020204" pitchFamily="34" charset="0"/>
              <a:cs typeface="Arial" panose="020B0604020202020204" pitchFamily="34" charset="0"/>
            </a:rPr>
            <a:t>Involve diverse groups of stakeholders with widely varying needs;</a:t>
          </a:r>
          <a:endParaRPr lang="en-US" sz="1600" b="1">
            <a:latin typeface="Arial" panose="020B0604020202020204" pitchFamily="34" charset="0"/>
            <a:cs typeface="Arial" panose="020B0604020202020204" pitchFamily="34" charset="0"/>
          </a:endParaRPr>
        </a:p>
      </dgm:t>
    </dgm:pt>
    <dgm:pt modelId="{F1E64750-4626-4990-A737-85CFFF85D9A1}" type="parTrans" cxnId="{C90D85D9-C3DA-4596-93D8-7B88C94DEE32}">
      <dgm:prSet/>
      <dgm:spPr/>
      <dgm:t>
        <a:bodyPr/>
        <a:lstStyle/>
        <a:p>
          <a:endParaRPr lang="en-US" sz="1600" b="1">
            <a:latin typeface="Arial" panose="020B0604020202020204" pitchFamily="34" charset="0"/>
            <a:cs typeface="Arial" panose="020B0604020202020204" pitchFamily="34" charset="0"/>
          </a:endParaRPr>
        </a:p>
      </dgm:t>
    </dgm:pt>
    <dgm:pt modelId="{B878A214-702E-4C10-BD33-56D3F8E474D6}" type="sibTrans" cxnId="{C90D85D9-C3DA-4596-93D8-7B88C94DEE32}">
      <dgm:prSet/>
      <dgm:spPr/>
      <dgm:t>
        <a:bodyPr/>
        <a:lstStyle/>
        <a:p>
          <a:endParaRPr lang="en-US" sz="1600" b="1">
            <a:latin typeface="Arial" panose="020B0604020202020204" pitchFamily="34" charset="0"/>
            <a:cs typeface="Arial" panose="020B0604020202020204" pitchFamily="34" charset="0"/>
          </a:endParaRPr>
        </a:p>
      </dgm:t>
    </dgm:pt>
    <dgm:pt modelId="{ED1889DB-23EE-4672-9B82-9D8CF63D19F4}">
      <dgm:prSet custT="1"/>
      <dgm:spPr/>
      <dgm:t>
        <a:bodyPr/>
        <a:lstStyle/>
        <a:p>
          <a:r>
            <a:rPr lang="en-MY" sz="1600" b="1">
              <a:latin typeface="Arial" panose="020B0604020202020204" pitchFamily="34" charset="0"/>
              <a:cs typeface="Arial" panose="020B0604020202020204" pitchFamily="34" charset="0"/>
            </a:rPr>
            <a:t>Have significant consequences in a range of contexts;</a:t>
          </a:r>
          <a:endParaRPr lang="en-US" sz="1600" b="1">
            <a:latin typeface="Arial" panose="020B0604020202020204" pitchFamily="34" charset="0"/>
            <a:cs typeface="Arial" panose="020B0604020202020204" pitchFamily="34" charset="0"/>
          </a:endParaRPr>
        </a:p>
      </dgm:t>
    </dgm:pt>
    <dgm:pt modelId="{672303F4-7BBD-4D0E-ACAF-A1AFE3DB9649}" type="parTrans" cxnId="{3D04E779-B648-46AE-A2D7-37A9EC8F643F}">
      <dgm:prSet/>
      <dgm:spPr/>
      <dgm:t>
        <a:bodyPr/>
        <a:lstStyle/>
        <a:p>
          <a:endParaRPr lang="en-US" sz="1600" b="1">
            <a:latin typeface="Arial" panose="020B0604020202020204" pitchFamily="34" charset="0"/>
            <a:cs typeface="Arial" panose="020B0604020202020204" pitchFamily="34" charset="0"/>
          </a:endParaRPr>
        </a:p>
      </dgm:t>
    </dgm:pt>
    <dgm:pt modelId="{B719760C-4621-47D3-8A48-E59EEFF33CC4}" type="sibTrans" cxnId="{3D04E779-B648-46AE-A2D7-37A9EC8F643F}">
      <dgm:prSet/>
      <dgm:spPr/>
      <dgm:t>
        <a:bodyPr/>
        <a:lstStyle/>
        <a:p>
          <a:endParaRPr lang="en-US" sz="1600" b="1">
            <a:latin typeface="Arial" panose="020B0604020202020204" pitchFamily="34" charset="0"/>
            <a:cs typeface="Arial" panose="020B0604020202020204" pitchFamily="34" charset="0"/>
          </a:endParaRPr>
        </a:p>
      </dgm:t>
    </dgm:pt>
    <dgm:pt modelId="{0825FBC8-9257-4A9A-B1EB-FAE385F925E2}">
      <dgm:prSet custT="1"/>
      <dgm:spPr/>
      <dgm:t>
        <a:bodyPr/>
        <a:lstStyle/>
        <a:p>
          <a:r>
            <a:rPr lang="en-MY" sz="1600" b="1">
              <a:latin typeface="Arial" panose="020B0604020202020204" pitchFamily="34" charset="0"/>
              <a:cs typeface="Arial" panose="020B0604020202020204" pitchFamily="34" charset="0"/>
            </a:rPr>
            <a:t>Cannot be resolved without in-depth engineering knowledge;</a:t>
          </a:r>
          <a:endParaRPr lang="en-US" sz="1600" b="1">
            <a:latin typeface="Arial" panose="020B0604020202020204" pitchFamily="34" charset="0"/>
            <a:cs typeface="Arial" panose="020B0604020202020204" pitchFamily="34" charset="0"/>
          </a:endParaRPr>
        </a:p>
      </dgm:t>
    </dgm:pt>
    <dgm:pt modelId="{DA87C9A9-D880-40D0-8383-FB2A88047BD3}" type="parTrans" cxnId="{338161D5-8F96-48AE-AA42-1FD4719B7772}">
      <dgm:prSet/>
      <dgm:spPr/>
      <dgm:t>
        <a:bodyPr/>
        <a:lstStyle/>
        <a:p>
          <a:endParaRPr lang="en-US" sz="1600" b="1">
            <a:latin typeface="Arial" panose="020B0604020202020204" pitchFamily="34" charset="0"/>
            <a:cs typeface="Arial" panose="020B0604020202020204" pitchFamily="34" charset="0"/>
          </a:endParaRPr>
        </a:p>
      </dgm:t>
    </dgm:pt>
    <dgm:pt modelId="{48274382-1BCF-4FFB-A7B6-DDD5B35CF3CB}" type="sibTrans" cxnId="{338161D5-8F96-48AE-AA42-1FD4719B7772}">
      <dgm:prSet/>
      <dgm:spPr/>
      <dgm:t>
        <a:bodyPr/>
        <a:lstStyle/>
        <a:p>
          <a:endParaRPr lang="en-US" sz="1600" b="1">
            <a:latin typeface="Arial" panose="020B0604020202020204" pitchFamily="34" charset="0"/>
            <a:cs typeface="Arial" panose="020B0604020202020204" pitchFamily="34" charset="0"/>
          </a:endParaRPr>
        </a:p>
      </dgm:t>
    </dgm:pt>
    <dgm:pt modelId="{042AE91C-FB24-4449-9574-44906E138711}" type="pres">
      <dgm:prSet presAssocID="{6A89DCBB-3C82-446C-ADAB-868D5A05F714}" presName="diagram" presStyleCnt="0">
        <dgm:presLayoutVars>
          <dgm:dir/>
          <dgm:resizeHandles val="exact"/>
        </dgm:presLayoutVars>
      </dgm:prSet>
      <dgm:spPr/>
    </dgm:pt>
    <dgm:pt modelId="{F06A4A2A-A6A2-4000-91C7-1D4E2A262038}" type="pres">
      <dgm:prSet presAssocID="{49480D54-90DA-4F86-8B19-02110514ABA3}" presName="node" presStyleLbl="node1" presStyleIdx="0" presStyleCnt="7">
        <dgm:presLayoutVars>
          <dgm:bulletEnabled val="1"/>
        </dgm:presLayoutVars>
      </dgm:prSet>
      <dgm:spPr/>
    </dgm:pt>
    <dgm:pt modelId="{51DE6D81-272B-41CA-9BB7-B3C5A71F65F6}" type="pres">
      <dgm:prSet presAssocID="{41917EB3-166F-47FE-A2A5-FB6F1AC27227}" presName="sibTrans" presStyleCnt="0"/>
      <dgm:spPr/>
    </dgm:pt>
    <dgm:pt modelId="{C06BC3C5-A4EA-4A3D-AF11-2FC1285CA005}" type="pres">
      <dgm:prSet presAssocID="{5985CEBB-C66E-4BB6-A58D-BF8682C03D75}" presName="node" presStyleLbl="node1" presStyleIdx="1" presStyleCnt="7">
        <dgm:presLayoutVars>
          <dgm:bulletEnabled val="1"/>
        </dgm:presLayoutVars>
      </dgm:prSet>
      <dgm:spPr/>
    </dgm:pt>
    <dgm:pt modelId="{1CFB3B90-E992-4D64-A4C4-3FFF64F9F1D3}" type="pres">
      <dgm:prSet presAssocID="{CC227D1A-82B1-4A99-B15E-C2825A180B5B}" presName="sibTrans" presStyleCnt="0"/>
      <dgm:spPr/>
    </dgm:pt>
    <dgm:pt modelId="{9CE7D573-8DBB-4032-BE91-6C5051A238C8}" type="pres">
      <dgm:prSet presAssocID="{38D25A8E-6920-4ED5-957C-726C9219916D}" presName="node" presStyleLbl="node1" presStyleIdx="2" presStyleCnt="7">
        <dgm:presLayoutVars>
          <dgm:bulletEnabled val="1"/>
        </dgm:presLayoutVars>
      </dgm:prSet>
      <dgm:spPr/>
    </dgm:pt>
    <dgm:pt modelId="{C2BAAB0F-47F8-40AA-8B06-6D529AD9B439}" type="pres">
      <dgm:prSet presAssocID="{872D423A-E7F9-4A04-9E8C-A6E38989AE9F}" presName="sibTrans" presStyleCnt="0"/>
      <dgm:spPr/>
    </dgm:pt>
    <dgm:pt modelId="{438B3363-FCF8-434B-A744-B5CAA24FDD37}" type="pres">
      <dgm:prSet presAssocID="{D3CCF5F0-2B55-4592-BFEA-BDB11584E51D}" presName="node" presStyleLbl="node1" presStyleIdx="3" presStyleCnt="7">
        <dgm:presLayoutVars>
          <dgm:bulletEnabled val="1"/>
        </dgm:presLayoutVars>
      </dgm:prSet>
      <dgm:spPr/>
    </dgm:pt>
    <dgm:pt modelId="{7E26EC91-2486-41BF-8D73-80EF8DEDC98A}" type="pres">
      <dgm:prSet presAssocID="{02E939BC-D7D2-4A5E-8800-0395430EFEF5}" presName="sibTrans" presStyleCnt="0"/>
      <dgm:spPr/>
    </dgm:pt>
    <dgm:pt modelId="{B1DC5746-1FC0-4714-A52A-E476EFFB8AE3}" type="pres">
      <dgm:prSet presAssocID="{DF9C61DB-B45A-4668-9AF8-70C6AA9ED406}" presName="node" presStyleLbl="node1" presStyleIdx="4" presStyleCnt="7">
        <dgm:presLayoutVars>
          <dgm:bulletEnabled val="1"/>
        </dgm:presLayoutVars>
      </dgm:prSet>
      <dgm:spPr/>
    </dgm:pt>
    <dgm:pt modelId="{C9CC0363-E3E2-4B23-B3E9-26EE80F8C6A2}" type="pres">
      <dgm:prSet presAssocID="{B878A214-702E-4C10-BD33-56D3F8E474D6}" presName="sibTrans" presStyleCnt="0"/>
      <dgm:spPr/>
    </dgm:pt>
    <dgm:pt modelId="{681E4BB7-B9BD-416A-AA0C-EE5929A01039}" type="pres">
      <dgm:prSet presAssocID="{ED1889DB-23EE-4672-9B82-9D8CF63D19F4}" presName="node" presStyleLbl="node1" presStyleIdx="5" presStyleCnt="7">
        <dgm:presLayoutVars>
          <dgm:bulletEnabled val="1"/>
        </dgm:presLayoutVars>
      </dgm:prSet>
      <dgm:spPr/>
    </dgm:pt>
    <dgm:pt modelId="{DC046233-7EDA-420C-8087-1640F255B8C5}" type="pres">
      <dgm:prSet presAssocID="{B719760C-4621-47D3-8A48-E59EEFF33CC4}" presName="sibTrans" presStyleCnt="0"/>
      <dgm:spPr/>
    </dgm:pt>
    <dgm:pt modelId="{67B6443F-1954-4F5E-9601-7915D9821DC1}" type="pres">
      <dgm:prSet presAssocID="{0825FBC8-9257-4A9A-B1EB-FAE385F925E2}" presName="node" presStyleLbl="node1" presStyleIdx="6" presStyleCnt="7">
        <dgm:presLayoutVars>
          <dgm:bulletEnabled val="1"/>
        </dgm:presLayoutVars>
      </dgm:prSet>
      <dgm:spPr/>
    </dgm:pt>
  </dgm:ptLst>
  <dgm:cxnLst>
    <dgm:cxn modelId="{32429503-961B-4053-BC59-035B6A6E0A64}" type="presOf" srcId="{D3CCF5F0-2B55-4592-BFEA-BDB11584E51D}" destId="{438B3363-FCF8-434B-A744-B5CAA24FDD37}" srcOrd="0" destOrd="0" presId="urn:microsoft.com/office/officeart/2005/8/layout/default"/>
    <dgm:cxn modelId="{20D8B43D-F16B-40FD-AB68-0E0C7F520F86}" type="presOf" srcId="{ED1889DB-23EE-4672-9B82-9D8CF63D19F4}" destId="{681E4BB7-B9BD-416A-AA0C-EE5929A01039}" srcOrd="0" destOrd="0" presId="urn:microsoft.com/office/officeart/2005/8/layout/default"/>
    <dgm:cxn modelId="{69278668-50B2-470C-9095-D249A9660E8D}" srcId="{6A89DCBB-3C82-446C-ADAB-868D5A05F714}" destId="{D3CCF5F0-2B55-4592-BFEA-BDB11584E51D}" srcOrd="3" destOrd="0" parTransId="{DE616E0D-5DEA-4990-80D2-1FEA7B15CF84}" sibTransId="{02E939BC-D7D2-4A5E-8800-0395430EFEF5}"/>
    <dgm:cxn modelId="{C6D70849-FA00-4A07-9BE9-D97501BDD4C1}" srcId="{6A89DCBB-3C82-446C-ADAB-868D5A05F714}" destId="{38D25A8E-6920-4ED5-957C-726C9219916D}" srcOrd="2" destOrd="0" parTransId="{7A5E2092-210D-425B-A9E6-8B324185A598}" sibTransId="{872D423A-E7F9-4A04-9E8C-A6E38989AE9F}"/>
    <dgm:cxn modelId="{9D9FC46C-9F75-45DC-ADC4-50F09402AAB9}" srcId="{6A89DCBB-3C82-446C-ADAB-868D5A05F714}" destId="{5985CEBB-C66E-4BB6-A58D-BF8682C03D75}" srcOrd="1" destOrd="0" parTransId="{F42A07CB-97ED-4CB4-A704-E8C609B2FA04}" sibTransId="{CC227D1A-82B1-4A99-B15E-C2825A180B5B}"/>
    <dgm:cxn modelId="{3D04E779-B648-46AE-A2D7-37A9EC8F643F}" srcId="{6A89DCBB-3C82-446C-ADAB-868D5A05F714}" destId="{ED1889DB-23EE-4672-9B82-9D8CF63D19F4}" srcOrd="5" destOrd="0" parTransId="{672303F4-7BBD-4D0E-ACAF-A1AFE3DB9649}" sibTransId="{B719760C-4621-47D3-8A48-E59EEFF33CC4}"/>
    <dgm:cxn modelId="{81C38B5A-2817-4162-A6E6-3A337ED2E3D3}" type="presOf" srcId="{DF9C61DB-B45A-4668-9AF8-70C6AA9ED406}" destId="{B1DC5746-1FC0-4714-A52A-E476EFFB8AE3}" srcOrd="0" destOrd="0" presId="urn:microsoft.com/office/officeart/2005/8/layout/default"/>
    <dgm:cxn modelId="{1D8343AE-EE40-4E85-976B-191EAB927A4D}" type="presOf" srcId="{6A89DCBB-3C82-446C-ADAB-868D5A05F714}" destId="{042AE91C-FB24-4449-9574-44906E138711}" srcOrd="0" destOrd="0" presId="urn:microsoft.com/office/officeart/2005/8/layout/default"/>
    <dgm:cxn modelId="{268781C1-F637-4A1F-88BA-462D6CDAA724}" type="presOf" srcId="{49480D54-90DA-4F86-8B19-02110514ABA3}" destId="{F06A4A2A-A6A2-4000-91C7-1D4E2A262038}" srcOrd="0" destOrd="0" presId="urn:microsoft.com/office/officeart/2005/8/layout/default"/>
    <dgm:cxn modelId="{EC306DC5-6644-49C3-BEF9-01CD5B4E5F4C}" type="presOf" srcId="{0825FBC8-9257-4A9A-B1EB-FAE385F925E2}" destId="{67B6443F-1954-4F5E-9601-7915D9821DC1}" srcOrd="0" destOrd="0" presId="urn:microsoft.com/office/officeart/2005/8/layout/default"/>
    <dgm:cxn modelId="{B59E22D3-9D79-4570-9DB7-D26EA7A509C9}" srcId="{6A89DCBB-3C82-446C-ADAB-868D5A05F714}" destId="{49480D54-90DA-4F86-8B19-02110514ABA3}" srcOrd="0" destOrd="0" parTransId="{F054C62D-FB01-4999-8E8E-9C567EA3161C}" sibTransId="{41917EB3-166F-47FE-A2A5-FB6F1AC27227}"/>
    <dgm:cxn modelId="{338161D5-8F96-48AE-AA42-1FD4719B7772}" srcId="{6A89DCBB-3C82-446C-ADAB-868D5A05F714}" destId="{0825FBC8-9257-4A9A-B1EB-FAE385F925E2}" srcOrd="6" destOrd="0" parTransId="{DA87C9A9-D880-40D0-8383-FB2A88047BD3}" sibTransId="{48274382-1BCF-4FFB-A7B6-DDD5B35CF3CB}"/>
    <dgm:cxn modelId="{C90D85D9-C3DA-4596-93D8-7B88C94DEE32}" srcId="{6A89DCBB-3C82-446C-ADAB-868D5A05F714}" destId="{DF9C61DB-B45A-4668-9AF8-70C6AA9ED406}" srcOrd="4" destOrd="0" parTransId="{F1E64750-4626-4990-A737-85CFFF85D9A1}" sibTransId="{B878A214-702E-4C10-BD33-56D3F8E474D6}"/>
    <dgm:cxn modelId="{92EAF3DE-3F08-4A26-B838-7B3DC198C5E4}" type="presOf" srcId="{38D25A8E-6920-4ED5-957C-726C9219916D}" destId="{9CE7D573-8DBB-4032-BE91-6C5051A238C8}" srcOrd="0" destOrd="0" presId="urn:microsoft.com/office/officeart/2005/8/layout/default"/>
    <dgm:cxn modelId="{5B3593E6-EE8C-466E-A66D-A247CE4A8A80}" type="presOf" srcId="{5985CEBB-C66E-4BB6-A58D-BF8682C03D75}" destId="{C06BC3C5-A4EA-4A3D-AF11-2FC1285CA005}" srcOrd="0" destOrd="0" presId="urn:microsoft.com/office/officeart/2005/8/layout/default"/>
    <dgm:cxn modelId="{E494B305-6EE0-4CFC-8F70-EC7B4B402FBD}" type="presParOf" srcId="{042AE91C-FB24-4449-9574-44906E138711}" destId="{F06A4A2A-A6A2-4000-91C7-1D4E2A262038}" srcOrd="0" destOrd="0" presId="urn:microsoft.com/office/officeart/2005/8/layout/default"/>
    <dgm:cxn modelId="{25074D48-E543-4AC0-97AA-0D94D581319B}" type="presParOf" srcId="{042AE91C-FB24-4449-9574-44906E138711}" destId="{51DE6D81-272B-41CA-9BB7-B3C5A71F65F6}" srcOrd="1" destOrd="0" presId="urn:microsoft.com/office/officeart/2005/8/layout/default"/>
    <dgm:cxn modelId="{8CF720D5-8670-4620-9A84-F49292FCABF8}" type="presParOf" srcId="{042AE91C-FB24-4449-9574-44906E138711}" destId="{C06BC3C5-A4EA-4A3D-AF11-2FC1285CA005}" srcOrd="2" destOrd="0" presId="urn:microsoft.com/office/officeart/2005/8/layout/default"/>
    <dgm:cxn modelId="{34F72C7C-5B95-4F99-B9CD-D758FB58FDBD}" type="presParOf" srcId="{042AE91C-FB24-4449-9574-44906E138711}" destId="{1CFB3B90-E992-4D64-A4C4-3FFF64F9F1D3}" srcOrd="3" destOrd="0" presId="urn:microsoft.com/office/officeart/2005/8/layout/default"/>
    <dgm:cxn modelId="{7987C641-1ADA-4F29-B164-0F1585955A9B}" type="presParOf" srcId="{042AE91C-FB24-4449-9574-44906E138711}" destId="{9CE7D573-8DBB-4032-BE91-6C5051A238C8}" srcOrd="4" destOrd="0" presId="urn:microsoft.com/office/officeart/2005/8/layout/default"/>
    <dgm:cxn modelId="{374E906D-ACED-431F-BC45-F99A7784C491}" type="presParOf" srcId="{042AE91C-FB24-4449-9574-44906E138711}" destId="{C2BAAB0F-47F8-40AA-8B06-6D529AD9B439}" srcOrd="5" destOrd="0" presId="urn:microsoft.com/office/officeart/2005/8/layout/default"/>
    <dgm:cxn modelId="{F5745267-3338-47D3-BD09-4D37F7A4D17B}" type="presParOf" srcId="{042AE91C-FB24-4449-9574-44906E138711}" destId="{438B3363-FCF8-434B-A744-B5CAA24FDD37}" srcOrd="6" destOrd="0" presId="urn:microsoft.com/office/officeart/2005/8/layout/default"/>
    <dgm:cxn modelId="{8A2205FC-1606-4978-8CAC-F22BB4B28399}" type="presParOf" srcId="{042AE91C-FB24-4449-9574-44906E138711}" destId="{7E26EC91-2486-41BF-8D73-80EF8DEDC98A}" srcOrd="7" destOrd="0" presId="urn:microsoft.com/office/officeart/2005/8/layout/default"/>
    <dgm:cxn modelId="{3E090A45-4492-4CB8-907D-E582D40EDA78}" type="presParOf" srcId="{042AE91C-FB24-4449-9574-44906E138711}" destId="{B1DC5746-1FC0-4714-A52A-E476EFFB8AE3}" srcOrd="8" destOrd="0" presId="urn:microsoft.com/office/officeart/2005/8/layout/default"/>
    <dgm:cxn modelId="{BE0F1D54-E291-4D46-9CC2-9C104938FA59}" type="presParOf" srcId="{042AE91C-FB24-4449-9574-44906E138711}" destId="{C9CC0363-E3E2-4B23-B3E9-26EE80F8C6A2}" srcOrd="9" destOrd="0" presId="urn:microsoft.com/office/officeart/2005/8/layout/default"/>
    <dgm:cxn modelId="{DFE9D391-CEF3-482C-8192-E420218B90B6}" type="presParOf" srcId="{042AE91C-FB24-4449-9574-44906E138711}" destId="{681E4BB7-B9BD-416A-AA0C-EE5929A01039}" srcOrd="10" destOrd="0" presId="urn:microsoft.com/office/officeart/2005/8/layout/default"/>
    <dgm:cxn modelId="{5553C788-94A1-4061-9BFA-8081543249EE}" type="presParOf" srcId="{042AE91C-FB24-4449-9574-44906E138711}" destId="{DC046233-7EDA-420C-8087-1640F255B8C5}" srcOrd="11" destOrd="0" presId="urn:microsoft.com/office/officeart/2005/8/layout/default"/>
    <dgm:cxn modelId="{62F17782-4171-460E-9882-1BA8828AD2D2}" type="presParOf" srcId="{042AE91C-FB24-4449-9574-44906E138711}" destId="{67B6443F-1954-4F5E-9601-7915D9821DC1}"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F8CE27-9832-498D-BF8A-480ABBE6068A}">
      <dsp:nvSpPr>
        <dsp:cNvPr id="0" name=""/>
        <dsp:cNvSpPr/>
      </dsp:nvSpPr>
      <dsp:spPr>
        <a:xfrm>
          <a:off x="0" y="394275"/>
          <a:ext cx="5175384" cy="15268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MY" sz="2900" b="1" kern="1200" dirty="0">
              <a:latin typeface="Arial" panose="020B0604020202020204" pitchFamily="34" charset="0"/>
              <a:cs typeface="Arial" panose="020B0604020202020204" pitchFamily="34" charset="0"/>
            </a:rPr>
            <a:t>Knowledge Profile (WK)</a:t>
          </a:r>
          <a:endParaRPr lang="en-US" sz="2900" b="1" kern="1200" dirty="0">
            <a:latin typeface="Arial" panose="020B0604020202020204" pitchFamily="34" charset="0"/>
            <a:cs typeface="Arial" panose="020B0604020202020204" pitchFamily="34" charset="0"/>
          </a:endParaRPr>
        </a:p>
      </dsp:txBody>
      <dsp:txXfrm>
        <a:off x="74535" y="468810"/>
        <a:ext cx="5026314" cy="1377780"/>
      </dsp:txXfrm>
    </dsp:sp>
    <dsp:sp modelId="{025CC1F2-F744-4961-A29E-6171B93D87F7}">
      <dsp:nvSpPr>
        <dsp:cNvPr id="0" name=""/>
        <dsp:cNvSpPr/>
      </dsp:nvSpPr>
      <dsp:spPr>
        <a:xfrm>
          <a:off x="0" y="2004645"/>
          <a:ext cx="5175384" cy="152685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1" kern="1200" dirty="0">
              <a:latin typeface="Arial" panose="020B0604020202020204" pitchFamily="34" charset="0"/>
              <a:cs typeface="Arial" panose="020B0604020202020204" pitchFamily="34" charset="0"/>
            </a:rPr>
            <a:t>Complex Problem Solving/ Complex Engineering Problem (WP)</a:t>
          </a:r>
        </a:p>
      </dsp:txBody>
      <dsp:txXfrm>
        <a:off x="74535" y="2079180"/>
        <a:ext cx="5026314" cy="1377780"/>
      </dsp:txXfrm>
    </dsp:sp>
    <dsp:sp modelId="{9B503A66-72F2-44F2-A7A2-1A49FDD0A320}">
      <dsp:nvSpPr>
        <dsp:cNvPr id="0" name=""/>
        <dsp:cNvSpPr/>
      </dsp:nvSpPr>
      <dsp:spPr>
        <a:xfrm>
          <a:off x="0" y="3615015"/>
          <a:ext cx="5175384" cy="152685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1" kern="1200" dirty="0">
              <a:latin typeface="Arial" panose="020B0604020202020204" pitchFamily="34" charset="0"/>
              <a:cs typeface="Arial" panose="020B0604020202020204" pitchFamily="34" charset="0"/>
            </a:rPr>
            <a:t>Complex Engineering Activities (EA)</a:t>
          </a:r>
        </a:p>
      </dsp:txBody>
      <dsp:txXfrm>
        <a:off x="74535" y="3689550"/>
        <a:ext cx="5026314" cy="13777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71D2BA-9E0A-4A2F-9118-F687B565CB67}">
      <dsp:nvSpPr>
        <dsp:cNvPr id="0" name=""/>
        <dsp:cNvSpPr/>
      </dsp:nvSpPr>
      <dsp:spPr>
        <a:xfrm>
          <a:off x="0" y="542"/>
          <a:ext cx="7859712" cy="1269689"/>
        </a:xfrm>
        <a:prstGeom prst="roundRect">
          <a:avLst>
            <a:gd name="adj" fmla="val 10000"/>
          </a:avLst>
        </a:prstGeom>
        <a:solidFill>
          <a:schemeClr val="accent4">
            <a:lumMod val="40000"/>
            <a:lumOff val="60000"/>
          </a:schemeClr>
        </a:solidFill>
        <a:ln>
          <a:noFill/>
        </a:ln>
        <a:effectLst/>
      </dsp:spPr>
      <dsp:style>
        <a:lnRef idx="0">
          <a:scrgbClr r="0" g="0" b="0"/>
        </a:lnRef>
        <a:fillRef idx="1">
          <a:scrgbClr r="0" g="0" b="0"/>
        </a:fillRef>
        <a:effectRef idx="0">
          <a:scrgbClr r="0" g="0" b="0"/>
        </a:effectRef>
        <a:fontRef idx="minor"/>
      </dsp:style>
    </dsp:sp>
    <dsp:sp modelId="{D08EBE70-69B2-4301-91E9-2CBF05EF9B09}">
      <dsp:nvSpPr>
        <dsp:cNvPr id="0" name=""/>
        <dsp:cNvSpPr/>
      </dsp:nvSpPr>
      <dsp:spPr>
        <a:xfrm>
          <a:off x="384081" y="286222"/>
          <a:ext cx="698329" cy="6983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2DE626-97AD-4ED1-BC9D-AFD218EA0E53}">
      <dsp:nvSpPr>
        <dsp:cNvPr id="0" name=""/>
        <dsp:cNvSpPr/>
      </dsp:nvSpPr>
      <dsp:spPr>
        <a:xfrm>
          <a:off x="1466491" y="542"/>
          <a:ext cx="6393220" cy="126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376" tIns="134376" rIns="134376" bIns="134376" numCol="1" spcCol="1270" anchor="ctr" anchorCtr="0">
          <a:noAutofit/>
        </a:bodyPr>
        <a:lstStyle/>
        <a:p>
          <a:pPr marL="0" lvl="0" indent="0" algn="l" defTabSz="977900">
            <a:lnSpc>
              <a:spcPct val="100000"/>
            </a:lnSpc>
            <a:spcBef>
              <a:spcPct val="0"/>
            </a:spcBef>
            <a:spcAft>
              <a:spcPct val="35000"/>
            </a:spcAft>
            <a:buNone/>
          </a:pPr>
          <a:r>
            <a:rPr lang="en-US" sz="2200" b="1" kern="1200" dirty="0">
              <a:latin typeface="Arial" panose="020B0604020202020204" pitchFamily="34" charset="0"/>
              <a:cs typeface="Arial" panose="020B0604020202020204" pitchFamily="34" charset="0"/>
            </a:rPr>
            <a:t>Complexity</a:t>
          </a:r>
          <a:r>
            <a:rPr lang="en-US" sz="2200" kern="1200" dirty="0">
              <a:latin typeface="Arial" panose="020B0604020202020204" pitchFamily="34" charset="0"/>
              <a:cs typeface="Arial" panose="020B0604020202020204" pitchFamily="34" charset="0"/>
            </a:rPr>
            <a:t> – the problem contains a large number of diverse, dynamic and interdependent elements</a:t>
          </a:r>
        </a:p>
      </dsp:txBody>
      <dsp:txXfrm>
        <a:off x="1466491" y="542"/>
        <a:ext cx="6393220" cy="1269689"/>
      </dsp:txXfrm>
    </dsp:sp>
    <dsp:sp modelId="{8E5E5974-407B-41B0-A7EC-1CC991F8A079}">
      <dsp:nvSpPr>
        <dsp:cNvPr id="0" name=""/>
        <dsp:cNvSpPr/>
      </dsp:nvSpPr>
      <dsp:spPr>
        <a:xfrm>
          <a:off x="0" y="1587655"/>
          <a:ext cx="7859712" cy="1269689"/>
        </a:xfrm>
        <a:prstGeom prst="roundRect">
          <a:avLst>
            <a:gd name="adj" fmla="val 10000"/>
          </a:avLst>
        </a:prstGeom>
        <a:solidFill>
          <a:schemeClr val="accent4">
            <a:lumMod val="40000"/>
            <a:lumOff val="60000"/>
          </a:schemeClr>
        </a:solidFill>
        <a:ln>
          <a:noFill/>
        </a:ln>
        <a:effectLst/>
      </dsp:spPr>
      <dsp:style>
        <a:lnRef idx="0">
          <a:scrgbClr r="0" g="0" b="0"/>
        </a:lnRef>
        <a:fillRef idx="1">
          <a:scrgbClr r="0" g="0" b="0"/>
        </a:fillRef>
        <a:effectRef idx="0">
          <a:scrgbClr r="0" g="0" b="0"/>
        </a:effectRef>
        <a:fontRef idx="minor"/>
      </dsp:style>
    </dsp:sp>
    <dsp:sp modelId="{F9017C0E-9214-419C-A257-CA15788FE8F4}">
      <dsp:nvSpPr>
        <dsp:cNvPr id="0" name=""/>
        <dsp:cNvSpPr/>
      </dsp:nvSpPr>
      <dsp:spPr>
        <a:xfrm>
          <a:off x="384081" y="1873335"/>
          <a:ext cx="698329" cy="6983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990669-8631-42E4-AD9B-5C1B638BD247}">
      <dsp:nvSpPr>
        <dsp:cNvPr id="0" name=""/>
        <dsp:cNvSpPr/>
      </dsp:nvSpPr>
      <dsp:spPr>
        <a:xfrm>
          <a:off x="1466491" y="1587655"/>
          <a:ext cx="6393220" cy="126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376" tIns="134376" rIns="134376" bIns="134376" numCol="1" spcCol="1270" anchor="ctr" anchorCtr="0">
          <a:noAutofit/>
        </a:bodyPr>
        <a:lstStyle/>
        <a:p>
          <a:pPr marL="0" lvl="0" indent="0" algn="l" defTabSz="977900">
            <a:lnSpc>
              <a:spcPct val="100000"/>
            </a:lnSpc>
            <a:spcBef>
              <a:spcPct val="0"/>
            </a:spcBef>
            <a:spcAft>
              <a:spcPct val="35000"/>
            </a:spcAft>
            <a:buNone/>
          </a:pPr>
          <a:r>
            <a:rPr lang="en-US" sz="2200" b="1" kern="1200">
              <a:latin typeface="Arial" panose="020B0604020202020204" pitchFamily="34" charset="0"/>
              <a:cs typeface="Arial" panose="020B0604020202020204" pitchFamily="34" charset="0"/>
            </a:rPr>
            <a:t>Measurement</a:t>
          </a:r>
          <a:r>
            <a:rPr lang="en-US" sz="2200" kern="1200">
              <a:latin typeface="Arial" panose="020B0604020202020204" pitchFamily="34" charset="0"/>
              <a:cs typeface="Arial" panose="020B0604020202020204" pitchFamily="34" charset="0"/>
            </a:rPr>
            <a:t> – it is difficult or practically unfeasible to get good qualitative data</a:t>
          </a:r>
        </a:p>
      </dsp:txBody>
      <dsp:txXfrm>
        <a:off x="1466491" y="1587655"/>
        <a:ext cx="6393220" cy="1269689"/>
      </dsp:txXfrm>
    </dsp:sp>
    <dsp:sp modelId="{86504040-D557-4735-AF1F-377D82043133}">
      <dsp:nvSpPr>
        <dsp:cNvPr id="0" name=""/>
        <dsp:cNvSpPr/>
      </dsp:nvSpPr>
      <dsp:spPr>
        <a:xfrm>
          <a:off x="0" y="3174767"/>
          <a:ext cx="7859712" cy="1269689"/>
        </a:xfrm>
        <a:prstGeom prst="roundRect">
          <a:avLst>
            <a:gd name="adj" fmla="val 10000"/>
          </a:avLst>
        </a:prstGeom>
        <a:solidFill>
          <a:schemeClr val="accent4">
            <a:lumMod val="40000"/>
            <a:lumOff val="60000"/>
          </a:schemeClr>
        </a:solidFill>
        <a:ln>
          <a:noFill/>
        </a:ln>
        <a:effectLst/>
      </dsp:spPr>
      <dsp:style>
        <a:lnRef idx="0">
          <a:scrgbClr r="0" g="0" b="0"/>
        </a:lnRef>
        <a:fillRef idx="1">
          <a:scrgbClr r="0" g="0" b="0"/>
        </a:fillRef>
        <a:effectRef idx="0">
          <a:scrgbClr r="0" g="0" b="0"/>
        </a:effectRef>
        <a:fontRef idx="minor"/>
      </dsp:style>
    </dsp:sp>
    <dsp:sp modelId="{B270E645-D737-4B7E-BC6D-1843C89D5BB8}">
      <dsp:nvSpPr>
        <dsp:cNvPr id="0" name=""/>
        <dsp:cNvSpPr/>
      </dsp:nvSpPr>
      <dsp:spPr>
        <a:xfrm>
          <a:off x="384081" y="3460447"/>
          <a:ext cx="698329" cy="69832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8ACD2C-F7A3-4B61-A279-FC665E9B3F6C}">
      <dsp:nvSpPr>
        <dsp:cNvPr id="0" name=""/>
        <dsp:cNvSpPr/>
      </dsp:nvSpPr>
      <dsp:spPr>
        <a:xfrm>
          <a:off x="1466491" y="3174767"/>
          <a:ext cx="6393220" cy="126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376" tIns="134376" rIns="134376" bIns="134376" numCol="1" spcCol="1270" anchor="ctr" anchorCtr="0">
          <a:noAutofit/>
        </a:bodyPr>
        <a:lstStyle/>
        <a:p>
          <a:pPr marL="0" lvl="0" indent="0" algn="l" defTabSz="977900">
            <a:lnSpc>
              <a:spcPct val="100000"/>
            </a:lnSpc>
            <a:spcBef>
              <a:spcPct val="0"/>
            </a:spcBef>
            <a:spcAft>
              <a:spcPct val="35000"/>
            </a:spcAft>
            <a:buNone/>
          </a:pPr>
          <a:r>
            <a:rPr lang="en-US" sz="2200" b="1" kern="1200">
              <a:latin typeface="Arial" panose="020B0604020202020204" pitchFamily="34" charset="0"/>
              <a:cs typeface="Arial" panose="020B0604020202020204" pitchFamily="34" charset="0"/>
            </a:rPr>
            <a:t>Novelty</a:t>
          </a:r>
          <a:r>
            <a:rPr lang="en-US" sz="2200" kern="1200">
              <a:latin typeface="Arial" panose="020B0604020202020204" pitchFamily="34" charset="0"/>
              <a:cs typeface="Arial" panose="020B0604020202020204" pitchFamily="34" charset="0"/>
            </a:rPr>
            <a:t> – there is a new solution evolving or an innovative design is needed</a:t>
          </a:r>
        </a:p>
      </dsp:txBody>
      <dsp:txXfrm>
        <a:off x="1466491" y="3174767"/>
        <a:ext cx="6393220" cy="12696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6A4A2A-A6A2-4000-91C7-1D4E2A262038}">
      <dsp:nvSpPr>
        <dsp:cNvPr id="0" name=""/>
        <dsp:cNvSpPr/>
      </dsp:nvSpPr>
      <dsp:spPr>
        <a:xfrm>
          <a:off x="0" y="134143"/>
          <a:ext cx="2464593" cy="147875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MY" sz="1600" b="1" kern="1200">
              <a:latin typeface="Arial" panose="020B0604020202020204" pitchFamily="34" charset="0"/>
              <a:cs typeface="Arial" panose="020B0604020202020204" pitchFamily="34" charset="0"/>
            </a:rPr>
            <a:t>Involve wide-ranging or conflicting technical, engineering and other issues;</a:t>
          </a:r>
          <a:endParaRPr lang="en-US" sz="1600" b="1" kern="1200">
            <a:latin typeface="Arial" panose="020B0604020202020204" pitchFamily="34" charset="0"/>
            <a:cs typeface="Arial" panose="020B0604020202020204" pitchFamily="34" charset="0"/>
          </a:endParaRPr>
        </a:p>
      </dsp:txBody>
      <dsp:txXfrm>
        <a:off x="0" y="134143"/>
        <a:ext cx="2464593" cy="1478756"/>
      </dsp:txXfrm>
    </dsp:sp>
    <dsp:sp modelId="{C06BC3C5-A4EA-4A3D-AF11-2FC1285CA005}">
      <dsp:nvSpPr>
        <dsp:cNvPr id="0" name=""/>
        <dsp:cNvSpPr/>
      </dsp:nvSpPr>
      <dsp:spPr>
        <a:xfrm>
          <a:off x="2711053" y="134143"/>
          <a:ext cx="2464593" cy="147875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MY" sz="1600" b="1" kern="1200">
              <a:latin typeface="Arial" panose="020B0604020202020204" pitchFamily="34" charset="0"/>
              <a:cs typeface="Arial" panose="020B0604020202020204" pitchFamily="34" charset="0"/>
            </a:rPr>
            <a:t>Have no obvious solution and require originality in analysis;</a:t>
          </a:r>
          <a:endParaRPr lang="en-US" sz="1600" b="1" kern="1200">
            <a:latin typeface="Arial" panose="020B0604020202020204" pitchFamily="34" charset="0"/>
            <a:cs typeface="Arial" panose="020B0604020202020204" pitchFamily="34" charset="0"/>
          </a:endParaRPr>
        </a:p>
      </dsp:txBody>
      <dsp:txXfrm>
        <a:off x="2711053" y="134143"/>
        <a:ext cx="2464593" cy="1478756"/>
      </dsp:txXfrm>
    </dsp:sp>
    <dsp:sp modelId="{9CE7D573-8DBB-4032-BE91-6C5051A238C8}">
      <dsp:nvSpPr>
        <dsp:cNvPr id="0" name=""/>
        <dsp:cNvSpPr/>
      </dsp:nvSpPr>
      <dsp:spPr>
        <a:xfrm>
          <a:off x="5422106" y="134143"/>
          <a:ext cx="2464593" cy="147875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MY" sz="1600" b="1" kern="1200">
              <a:latin typeface="Arial" panose="020B0604020202020204" pitchFamily="34" charset="0"/>
              <a:cs typeface="Arial" panose="020B0604020202020204" pitchFamily="34" charset="0"/>
            </a:rPr>
            <a:t>Involve infrequently encountered issues;</a:t>
          </a:r>
          <a:endParaRPr lang="en-US" sz="1600" b="1" kern="1200">
            <a:latin typeface="Arial" panose="020B0604020202020204" pitchFamily="34" charset="0"/>
            <a:cs typeface="Arial" panose="020B0604020202020204" pitchFamily="34" charset="0"/>
          </a:endParaRPr>
        </a:p>
      </dsp:txBody>
      <dsp:txXfrm>
        <a:off x="5422106" y="134143"/>
        <a:ext cx="2464593" cy="1478756"/>
      </dsp:txXfrm>
    </dsp:sp>
    <dsp:sp modelId="{438B3363-FCF8-434B-A744-B5CAA24FDD37}">
      <dsp:nvSpPr>
        <dsp:cNvPr id="0" name=""/>
        <dsp:cNvSpPr/>
      </dsp:nvSpPr>
      <dsp:spPr>
        <a:xfrm>
          <a:off x="0" y="1859358"/>
          <a:ext cx="2464593" cy="147875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MY" sz="1600" b="1" kern="1200">
              <a:latin typeface="Arial" panose="020B0604020202020204" pitchFamily="34" charset="0"/>
              <a:cs typeface="Arial" panose="020B0604020202020204" pitchFamily="34" charset="0"/>
            </a:rPr>
            <a:t>Are outside problems encompassed by standards and codes of practice for professional engineering;</a:t>
          </a:r>
          <a:endParaRPr lang="en-US" sz="1600" b="1" kern="1200">
            <a:latin typeface="Arial" panose="020B0604020202020204" pitchFamily="34" charset="0"/>
            <a:cs typeface="Arial" panose="020B0604020202020204" pitchFamily="34" charset="0"/>
          </a:endParaRPr>
        </a:p>
      </dsp:txBody>
      <dsp:txXfrm>
        <a:off x="0" y="1859358"/>
        <a:ext cx="2464593" cy="1478756"/>
      </dsp:txXfrm>
    </dsp:sp>
    <dsp:sp modelId="{B1DC5746-1FC0-4714-A52A-E476EFFB8AE3}">
      <dsp:nvSpPr>
        <dsp:cNvPr id="0" name=""/>
        <dsp:cNvSpPr/>
      </dsp:nvSpPr>
      <dsp:spPr>
        <a:xfrm>
          <a:off x="2711053" y="1859358"/>
          <a:ext cx="2464593" cy="147875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MY" sz="1600" b="1" kern="1200">
              <a:latin typeface="Arial" panose="020B0604020202020204" pitchFamily="34" charset="0"/>
              <a:cs typeface="Arial" panose="020B0604020202020204" pitchFamily="34" charset="0"/>
            </a:rPr>
            <a:t>Involve diverse groups of stakeholders with widely varying needs;</a:t>
          </a:r>
          <a:endParaRPr lang="en-US" sz="1600" b="1" kern="1200">
            <a:latin typeface="Arial" panose="020B0604020202020204" pitchFamily="34" charset="0"/>
            <a:cs typeface="Arial" panose="020B0604020202020204" pitchFamily="34" charset="0"/>
          </a:endParaRPr>
        </a:p>
      </dsp:txBody>
      <dsp:txXfrm>
        <a:off x="2711053" y="1859358"/>
        <a:ext cx="2464593" cy="1478756"/>
      </dsp:txXfrm>
    </dsp:sp>
    <dsp:sp modelId="{681E4BB7-B9BD-416A-AA0C-EE5929A01039}">
      <dsp:nvSpPr>
        <dsp:cNvPr id="0" name=""/>
        <dsp:cNvSpPr/>
      </dsp:nvSpPr>
      <dsp:spPr>
        <a:xfrm>
          <a:off x="5422106" y="1859358"/>
          <a:ext cx="2464593" cy="147875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MY" sz="1600" b="1" kern="1200">
              <a:latin typeface="Arial" panose="020B0604020202020204" pitchFamily="34" charset="0"/>
              <a:cs typeface="Arial" panose="020B0604020202020204" pitchFamily="34" charset="0"/>
            </a:rPr>
            <a:t>Have significant consequences in a range of contexts;</a:t>
          </a:r>
          <a:endParaRPr lang="en-US" sz="1600" b="1" kern="1200">
            <a:latin typeface="Arial" panose="020B0604020202020204" pitchFamily="34" charset="0"/>
            <a:cs typeface="Arial" panose="020B0604020202020204" pitchFamily="34" charset="0"/>
          </a:endParaRPr>
        </a:p>
      </dsp:txBody>
      <dsp:txXfrm>
        <a:off x="5422106" y="1859358"/>
        <a:ext cx="2464593" cy="1478756"/>
      </dsp:txXfrm>
    </dsp:sp>
    <dsp:sp modelId="{67B6443F-1954-4F5E-9601-7915D9821DC1}">
      <dsp:nvSpPr>
        <dsp:cNvPr id="0" name=""/>
        <dsp:cNvSpPr/>
      </dsp:nvSpPr>
      <dsp:spPr>
        <a:xfrm>
          <a:off x="2711053" y="3584574"/>
          <a:ext cx="2464593" cy="147875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MY" sz="1600" b="1" kern="1200">
              <a:latin typeface="Arial" panose="020B0604020202020204" pitchFamily="34" charset="0"/>
              <a:cs typeface="Arial" panose="020B0604020202020204" pitchFamily="34" charset="0"/>
            </a:rPr>
            <a:t>Cannot be resolved without in-depth engineering knowledge;</a:t>
          </a:r>
          <a:endParaRPr lang="en-US" sz="1600" b="1" kern="1200">
            <a:latin typeface="Arial" panose="020B0604020202020204" pitchFamily="34" charset="0"/>
            <a:cs typeface="Arial" panose="020B0604020202020204" pitchFamily="34" charset="0"/>
          </a:endParaRPr>
        </a:p>
      </dsp:txBody>
      <dsp:txXfrm>
        <a:off x="2711053" y="3584574"/>
        <a:ext cx="2464593" cy="147875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4" y="0"/>
            <a:ext cx="2918831" cy="495029"/>
          </a:xfrm>
          <a:prstGeom prst="rect">
            <a:avLst/>
          </a:prstGeom>
        </p:spPr>
        <p:txBody>
          <a:bodyPr vert="horz" lIns="91440" tIns="45720" rIns="91440" bIns="45720" rtlCol="0"/>
          <a:lstStyle>
            <a:lvl1pPr algn="r">
              <a:defRPr sz="1200"/>
            </a:lvl1pPr>
          </a:lstStyle>
          <a:p>
            <a:fld id="{8A290A5B-66C4-4AD0-89E6-BC1A4EE978C4}" type="datetimeFigureOut">
              <a:rPr lang="en-US" smtClean="0"/>
              <a:pPr/>
              <a:t>4/15/2025</a:t>
            </a:fld>
            <a:endParaRPr lang="en-US"/>
          </a:p>
        </p:txBody>
      </p:sp>
      <p:sp>
        <p:nvSpPr>
          <p:cNvPr id="4" name="Slide Image Placeholder 3"/>
          <p:cNvSpPr>
            <a:spLocks noGrp="1" noRot="1" noChangeAspect="1"/>
          </p:cNvSpPr>
          <p:nvPr>
            <p:ph type="sldImg" idx="2"/>
          </p:nvPr>
        </p:nvSpPr>
        <p:spPr>
          <a:xfrm>
            <a:off x="1147763" y="1231900"/>
            <a:ext cx="4440237" cy="3330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748164"/>
            <a:ext cx="5388610" cy="388486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371287"/>
            <a:ext cx="2918831" cy="49502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4" y="9371287"/>
            <a:ext cx="2918831" cy="495028"/>
          </a:xfrm>
          <a:prstGeom prst="rect">
            <a:avLst/>
          </a:prstGeom>
        </p:spPr>
        <p:txBody>
          <a:bodyPr vert="horz" lIns="91440" tIns="45720" rIns="91440" bIns="45720" rtlCol="0" anchor="b"/>
          <a:lstStyle>
            <a:lvl1pPr algn="r">
              <a:defRPr sz="1200"/>
            </a:lvl1pPr>
          </a:lstStyle>
          <a:p>
            <a:fld id="{67F05448-4935-41CD-A248-258C294FCFB4}" type="slidenum">
              <a:rPr lang="en-US" smtClean="0"/>
              <a:pPr/>
              <a:t>‹#›</a:t>
            </a:fld>
            <a:endParaRPr lang="en-US"/>
          </a:p>
        </p:txBody>
      </p:sp>
    </p:spTree>
    <p:extLst>
      <p:ext uri="{BB962C8B-B14F-4D97-AF65-F5344CB8AC3E}">
        <p14:creationId xmlns:p14="http://schemas.microsoft.com/office/powerpoint/2010/main" val="161448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F05448-4935-41CD-A248-258C294FCFB4}" type="slidenum">
              <a:rPr lang="en-US" smtClean="0"/>
              <a:pPr/>
              <a:t>2</a:t>
            </a:fld>
            <a:endParaRPr lang="en-US"/>
          </a:p>
        </p:txBody>
      </p:sp>
    </p:spTree>
    <p:extLst>
      <p:ext uri="{BB962C8B-B14F-4D97-AF65-F5344CB8AC3E}">
        <p14:creationId xmlns:p14="http://schemas.microsoft.com/office/powerpoint/2010/main" val="21573310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F05448-4935-41CD-A248-258C294FCFB4}" type="slidenum">
              <a:rPr lang="en-US" smtClean="0"/>
              <a:pPr/>
              <a:t>11</a:t>
            </a:fld>
            <a:endParaRPr lang="en-US"/>
          </a:p>
        </p:txBody>
      </p:sp>
    </p:spTree>
    <p:extLst>
      <p:ext uri="{BB962C8B-B14F-4D97-AF65-F5344CB8AC3E}">
        <p14:creationId xmlns:p14="http://schemas.microsoft.com/office/powerpoint/2010/main" val="41975688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F05448-4935-41CD-A248-258C294FCFB4}" type="slidenum">
              <a:rPr lang="en-US" smtClean="0"/>
              <a:pPr/>
              <a:t>12</a:t>
            </a:fld>
            <a:endParaRPr lang="en-US"/>
          </a:p>
        </p:txBody>
      </p:sp>
    </p:spTree>
    <p:extLst>
      <p:ext uri="{BB962C8B-B14F-4D97-AF65-F5344CB8AC3E}">
        <p14:creationId xmlns:p14="http://schemas.microsoft.com/office/powerpoint/2010/main" val="25189144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F05448-4935-41CD-A248-258C294FCFB4}" type="slidenum">
              <a:rPr lang="en-US" smtClean="0"/>
              <a:pPr/>
              <a:t>13</a:t>
            </a:fld>
            <a:endParaRPr lang="en-US"/>
          </a:p>
        </p:txBody>
      </p:sp>
    </p:spTree>
    <p:extLst>
      <p:ext uri="{BB962C8B-B14F-4D97-AF65-F5344CB8AC3E}">
        <p14:creationId xmlns:p14="http://schemas.microsoft.com/office/powerpoint/2010/main" val="8030219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F05448-4935-41CD-A248-258C294FCFB4}" type="slidenum">
              <a:rPr lang="en-US" smtClean="0"/>
              <a:pPr/>
              <a:t>14</a:t>
            </a:fld>
            <a:endParaRPr lang="en-US"/>
          </a:p>
        </p:txBody>
      </p:sp>
    </p:spTree>
    <p:extLst>
      <p:ext uri="{BB962C8B-B14F-4D97-AF65-F5344CB8AC3E}">
        <p14:creationId xmlns:p14="http://schemas.microsoft.com/office/powerpoint/2010/main" val="15149415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67F05448-4935-41CD-A248-258C294FCFB4}" type="slidenum">
              <a:rPr lang="en-US" smtClean="0"/>
              <a:pPr/>
              <a:t>18</a:t>
            </a:fld>
            <a:endParaRPr lang="en-US"/>
          </a:p>
        </p:txBody>
      </p:sp>
    </p:spTree>
    <p:extLst>
      <p:ext uri="{BB962C8B-B14F-4D97-AF65-F5344CB8AC3E}">
        <p14:creationId xmlns:p14="http://schemas.microsoft.com/office/powerpoint/2010/main" val="3308789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67F05448-4935-41CD-A248-258C294FCFB4}" type="slidenum">
              <a:rPr lang="en-US" smtClean="0"/>
              <a:pPr/>
              <a:t>20</a:t>
            </a:fld>
            <a:endParaRPr lang="en-US"/>
          </a:p>
        </p:txBody>
      </p:sp>
    </p:spTree>
    <p:extLst>
      <p:ext uri="{BB962C8B-B14F-4D97-AF65-F5344CB8AC3E}">
        <p14:creationId xmlns:p14="http://schemas.microsoft.com/office/powerpoint/2010/main" val="23649752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F05448-4935-41CD-A248-258C294FCFB4}" type="slidenum">
              <a:rPr lang="en-US" smtClean="0"/>
              <a:pPr/>
              <a:t>21</a:t>
            </a:fld>
            <a:endParaRPr lang="en-US"/>
          </a:p>
        </p:txBody>
      </p:sp>
    </p:spTree>
    <p:extLst>
      <p:ext uri="{BB962C8B-B14F-4D97-AF65-F5344CB8AC3E}">
        <p14:creationId xmlns:p14="http://schemas.microsoft.com/office/powerpoint/2010/main" val="4802629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F05448-4935-41CD-A248-258C294FCFB4}" type="slidenum">
              <a:rPr lang="en-US" smtClean="0"/>
              <a:pPr/>
              <a:t>22</a:t>
            </a:fld>
            <a:endParaRPr lang="en-US"/>
          </a:p>
        </p:txBody>
      </p:sp>
    </p:spTree>
    <p:extLst>
      <p:ext uri="{BB962C8B-B14F-4D97-AF65-F5344CB8AC3E}">
        <p14:creationId xmlns:p14="http://schemas.microsoft.com/office/powerpoint/2010/main" val="16412072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F05448-4935-41CD-A248-258C294FCFB4}" type="slidenum">
              <a:rPr lang="en-US" smtClean="0"/>
              <a:pPr/>
              <a:t>23</a:t>
            </a:fld>
            <a:endParaRPr lang="en-US"/>
          </a:p>
        </p:txBody>
      </p:sp>
    </p:spTree>
    <p:extLst>
      <p:ext uri="{BB962C8B-B14F-4D97-AF65-F5344CB8AC3E}">
        <p14:creationId xmlns:p14="http://schemas.microsoft.com/office/powerpoint/2010/main" val="11769702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F05448-4935-41CD-A248-258C294FCFB4}" type="slidenum">
              <a:rPr lang="en-US" smtClean="0"/>
              <a:pPr/>
              <a:t>24</a:t>
            </a:fld>
            <a:endParaRPr lang="en-US"/>
          </a:p>
        </p:txBody>
      </p:sp>
    </p:spTree>
    <p:extLst>
      <p:ext uri="{BB962C8B-B14F-4D97-AF65-F5344CB8AC3E}">
        <p14:creationId xmlns:p14="http://schemas.microsoft.com/office/powerpoint/2010/main" val="200042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F05448-4935-41CD-A248-258C294FCFB4}" type="slidenum">
              <a:rPr lang="en-US" smtClean="0"/>
              <a:pPr/>
              <a:t>3</a:t>
            </a:fld>
            <a:endParaRPr lang="en-US"/>
          </a:p>
        </p:txBody>
      </p:sp>
    </p:spTree>
    <p:extLst>
      <p:ext uri="{BB962C8B-B14F-4D97-AF65-F5344CB8AC3E}">
        <p14:creationId xmlns:p14="http://schemas.microsoft.com/office/powerpoint/2010/main" val="42832195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F05448-4935-41CD-A248-258C294FCFB4}" type="slidenum">
              <a:rPr lang="en-US" smtClean="0"/>
              <a:pPr/>
              <a:t>26</a:t>
            </a:fld>
            <a:endParaRPr lang="en-US"/>
          </a:p>
        </p:txBody>
      </p:sp>
    </p:spTree>
    <p:extLst>
      <p:ext uri="{BB962C8B-B14F-4D97-AF65-F5344CB8AC3E}">
        <p14:creationId xmlns:p14="http://schemas.microsoft.com/office/powerpoint/2010/main" val="768640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 – WK1, WK2</a:t>
            </a:r>
          </a:p>
        </p:txBody>
      </p:sp>
      <p:sp>
        <p:nvSpPr>
          <p:cNvPr id="4" name="Slide Number Placeholder 3"/>
          <p:cNvSpPr>
            <a:spLocks noGrp="1"/>
          </p:cNvSpPr>
          <p:nvPr>
            <p:ph type="sldNum" sz="quarter" idx="10"/>
          </p:nvPr>
        </p:nvSpPr>
        <p:spPr/>
        <p:txBody>
          <a:bodyPr/>
          <a:lstStyle/>
          <a:p>
            <a:fld id="{67F05448-4935-41CD-A248-258C294FCFB4}" type="slidenum">
              <a:rPr lang="en-US" smtClean="0"/>
              <a:pPr/>
              <a:t>4</a:t>
            </a:fld>
            <a:endParaRPr lang="en-US"/>
          </a:p>
        </p:txBody>
      </p:sp>
    </p:spTree>
    <p:extLst>
      <p:ext uri="{BB962C8B-B14F-4D97-AF65-F5344CB8AC3E}">
        <p14:creationId xmlns:p14="http://schemas.microsoft.com/office/powerpoint/2010/main" val="434074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F05448-4935-41CD-A248-258C294FCFB4}" type="slidenum">
              <a:rPr lang="en-US" smtClean="0"/>
              <a:pPr/>
              <a:t>5</a:t>
            </a:fld>
            <a:endParaRPr lang="en-US"/>
          </a:p>
        </p:txBody>
      </p:sp>
    </p:spTree>
    <p:extLst>
      <p:ext uri="{BB962C8B-B14F-4D97-AF65-F5344CB8AC3E}">
        <p14:creationId xmlns:p14="http://schemas.microsoft.com/office/powerpoint/2010/main" val="436723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F05448-4935-41CD-A248-258C294FCFB4}" type="slidenum">
              <a:rPr lang="en-US" smtClean="0"/>
              <a:pPr/>
              <a:t>6</a:t>
            </a:fld>
            <a:endParaRPr lang="en-US"/>
          </a:p>
        </p:txBody>
      </p:sp>
    </p:spTree>
    <p:extLst>
      <p:ext uri="{BB962C8B-B14F-4D97-AF65-F5344CB8AC3E}">
        <p14:creationId xmlns:p14="http://schemas.microsoft.com/office/powerpoint/2010/main" val="1217057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F05448-4935-41CD-A248-258C294FCFB4}" type="slidenum">
              <a:rPr lang="en-US" smtClean="0"/>
              <a:pPr/>
              <a:t>7</a:t>
            </a:fld>
            <a:endParaRPr lang="en-US"/>
          </a:p>
        </p:txBody>
      </p:sp>
    </p:spTree>
    <p:extLst>
      <p:ext uri="{BB962C8B-B14F-4D97-AF65-F5344CB8AC3E}">
        <p14:creationId xmlns:p14="http://schemas.microsoft.com/office/powerpoint/2010/main" val="25239137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F05448-4935-41CD-A248-258C294FCFB4}" type="slidenum">
              <a:rPr lang="en-US" smtClean="0"/>
              <a:pPr/>
              <a:t>8</a:t>
            </a:fld>
            <a:endParaRPr lang="en-US"/>
          </a:p>
        </p:txBody>
      </p:sp>
    </p:spTree>
    <p:extLst>
      <p:ext uri="{BB962C8B-B14F-4D97-AF65-F5344CB8AC3E}">
        <p14:creationId xmlns:p14="http://schemas.microsoft.com/office/powerpoint/2010/main" val="2926592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F05448-4935-41CD-A248-258C294FCFB4}" type="slidenum">
              <a:rPr lang="en-US" smtClean="0"/>
              <a:pPr/>
              <a:t>9</a:t>
            </a:fld>
            <a:endParaRPr lang="en-US"/>
          </a:p>
        </p:txBody>
      </p:sp>
    </p:spTree>
    <p:extLst>
      <p:ext uri="{BB962C8B-B14F-4D97-AF65-F5344CB8AC3E}">
        <p14:creationId xmlns:p14="http://schemas.microsoft.com/office/powerpoint/2010/main" val="3830984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F05448-4935-41CD-A248-258C294FCFB4}" type="slidenum">
              <a:rPr lang="en-US" smtClean="0"/>
              <a:pPr/>
              <a:t>10</a:t>
            </a:fld>
            <a:endParaRPr lang="en-US"/>
          </a:p>
        </p:txBody>
      </p:sp>
    </p:spTree>
    <p:extLst>
      <p:ext uri="{BB962C8B-B14F-4D97-AF65-F5344CB8AC3E}">
        <p14:creationId xmlns:p14="http://schemas.microsoft.com/office/powerpoint/2010/main" val="1250415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D9347-D62C-296A-8162-3C7E08C8251B}"/>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MY"/>
          </a:p>
        </p:txBody>
      </p:sp>
      <p:sp>
        <p:nvSpPr>
          <p:cNvPr id="3" name="Subtitle 2">
            <a:extLst>
              <a:ext uri="{FF2B5EF4-FFF2-40B4-BE49-F238E27FC236}">
                <a16:creationId xmlns:a16="http://schemas.microsoft.com/office/drawing/2014/main" id="{1619FC2D-B308-CBAB-A943-CBB545EB502B}"/>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MY"/>
          </a:p>
        </p:txBody>
      </p:sp>
      <p:sp>
        <p:nvSpPr>
          <p:cNvPr id="4" name="Date Placeholder 3">
            <a:extLst>
              <a:ext uri="{FF2B5EF4-FFF2-40B4-BE49-F238E27FC236}">
                <a16:creationId xmlns:a16="http://schemas.microsoft.com/office/drawing/2014/main" id="{36A0741A-2BB8-852B-166B-3AF4C73710F0}"/>
              </a:ext>
            </a:extLst>
          </p:cNvPr>
          <p:cNvSpPr>
            <a:spLocks noGrp="1"/>
          </p:cNvSpPr>
          <p:nvPr>
            <p:ph type="dt" sz="half" idx="10"/>
          </p:nvPr>
        </p:nvSpPr>
        <p:spPr/>
        <p:txBody>
          <a:bodyPr/>
          <a:lstStyle/>
          <a:p>
            <a:fld id="{63AAF50E-F27F-4320-BA32-3A4039123F87}" type="datetime1">
              <a:rPr lang="en-US" smtClean="0"/>
              <a:t>4/15/2025</a:t>
            </a:fld>
            <a:endParaRPr lang="en-US" dirty="0"/>
          </a:p>
        </p:txBody>
      </p:sp>
      <p:sp>
        <p:nvSpPr>
          <p:cNvPr id="5" name="Footer Placeholder 4">
            <a:extLst>
              <a:ext uri="{FF2B5EF4-FFF2-40B4-BE49-F238E27FC236}">
                <a16:creationId xmlns:a16="http://schemas.microsoft.com/office/drawing/2014/main" id="{065F5FA0-EA19-D20B-2619-A9A39A69CE6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68BCED2-D6EF-2C08-5854-2B71C5DBF263}"/>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77819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5DE4C-C95D-3B73-3392-A5B30E78AC19}"/>
              </a:ext>
            </a:extLst>
          </p:cNvPr>
          <p:cNvSpPr>
            <a:spLocks noGrp="1"/>
          </p:cNvSpPr>
          <p:nvPr>
            <p:ph type="title"/>
          </p:nvPr>
        </p:nvSpPr>
        <p:spPr/>
        <p:txBody>
          <a:bodyPr/>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77E913F3-6010-60AD-EC9D-78D10B7F04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2F3D3374-D9F3-9B78-7F35-3DFD1FCEC9A3}"/>
              </a:ext>
            </a:extLst>
          </p:cNvPr>
          <p:cNvSpPr>
            <a:spLocks noGrp="1"/>
          </p:cNvSpPr>
          <p:nvPr>
            <p:ph type="dt" sz="half" idx="10"/>
          </p:nvPr>
        </p:nvSpPr>
        <p:spPr/>
        <p:txBody>
          <a:bodyPr/>
          <a:lstStyle/>
          <a:p>
            <a:fld id="{8F1D38F2-7010-49DC-AF7C-9A7CD53A2315}" type="datetime1">
              <a:rPr lang="en-US" smtClean="0"/>
              <a:t>4/15/2025</a:t>
            </a:fld>
            <a:endParaRPr lang="en-US" dirty="0"/>
          </a:p>
        </p:txBody>
      </p:sp>
      <p:sp>
        <p:nvSpPr>
          <p:cNvPr id="5" name="Footer Placeholder 4">
            <a:extLst>
              <a:ext uri="{FF2B5EF4-FFF2-40B4-BE49-F238E27FC236}">
                <a16:creationId xmlns:a16="http://schemas.microsoft.com/office/drawing/2014/main" id="{40C0C58A-768C-3FD1-5F87-B0C3DD1D566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F079A94-B89B-8BCC-7FBD-D6C6309C732E}"/>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32205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C636A6-598F-475C-9772-E23781E9DEF2}"/>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35721AA1-B7E0-4D50-479A-DCEF9EA8DB7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3476524A-A414-66DC-DB2A-0049734D7EFA}"/>
              </a:ext>
            </a:extLst>
          </p:cNvPr>
          <p:cNvSpPr>
            <a:spLocks noGrp="1"/>
          </p:cNvSpPr>
          <p:nvPr>
            <p:ph type="dt" sz="half" idx="10"/>
          </p:nvPr>
        </p:nvSpPr>
        <p:spPr/>
        <p:txBody>
          <a:bodyPr/>
          <a:lstStyle/>
          <a:p>
            <a:fld id="{72401B3A-4485-419C-A034-33A8CEDE6ADD}" type="datetime1">
              <a:rPr lang="en-US" smtClean="0"/>
              <a:t>4/15/2025</a:t>
            </a:fld>
            <a:endParaRPr lang="en-US" dirty="0"/>
          </a:p>
        </p:txBody>
      </p:sp>
      <p:sp>
        <p:nvSpPr>
          <p:cNvPr id="5" name="Footer Placeholder 4">
            <a:extLst>
              <a:ext uri="{FF2B5EF4-FFF2-40B4-BE49-F238E27FC236}">
                <a16:creationId xmlns:a16="http://schemas.microsoft.com/office/drawing/2014/main" id="{E5345765-0BF1-2645-CF3B-66268EE3589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0FE89E4-EB8F-5C6C-06DC-FFFCFA94AE0C}"/>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39170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F263A-A458-53F3-87CF-0FCE80503746}"/>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AF175B8E-07E7-566F-5B4D-F0D4663DF2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EA7DD139-3651-B4AD-944E-014BAD84602F}"/>
              </a:ext>
            </a:extLst>
          </p:cNvPr>
          <p:cNvSpPr>
            <a:spLocks noGrp="1"/>
          </p:cNvSpPr>
          <p:nvPr>
            <p:ph type="dt" sz="half" idx="10"/>
          </p:nvPr>
        </p:nvSpPr>
        <p:spPr/>
        <p:txBody>
          <a:bodyPr/>
          <a:lstStyle/>
          <a:p>
            <a:fld id="{FC8B3B11-92C8-4E3C-B56E-5573AA9C8C3F}" type="datetime1">
              <a:rPr lang="en-US" smtClean="0"/>
              <a:t>4/15/2025</a:t>
            </a:fld>
            <a:endParaRPr lang="en-US" dirty="0"/>
          </a:p>
        </p:txBody>
      </p:sp>
      <p:sp>
        <p:nvSpPr>
          <p:cNvPr id="5" name="Footer Placeholder 4">
            <a:extLst>
              <a:ext uri="{FF2B5EF4-FFF2-40B4-BE49-F238E27FC236}">
                <a16:creationId xmlns:a16="http://schemas.microsoft.com/office/drawing/2014/main" id="{EDD346ED-B1E4-D868-9963-DEC43014E2D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AB63C65-05D3-CC9A-3670-200033F6D50F}"/>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44847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A3C6E-04E4-FF83-EAEA-7B8C16AE6047}"/>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MY"/>
          </a:p>
        </p:txBody>
      </p:sp>
      <p:sp>
        <p:nvSpPr>
          <p:cNvPr id="3" name="Text Placeholder 2">
            <a:extLst>
              <a:ext uri="{FF2B5EF4-FFF2-40B4-BE49-F238E27FC236}">
                <a16:creationId xmlns:a16="http://schemas.microsoft.com/office/drawing/2014/main" id="{7E961B72-3438-FCE7-7A25-A02405C8D58F}"/>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B9AB10-AA32-0ED9-17B3-F1704457E983}"/>
              </a:ext>
            </a:extLst>
          </p:cNvPr>
          <p:cNvSpPr>
            <a:spLocks noGrp="1"/>
          </p:cNvSpPr>
          <p:nvPr>
            <p:ph type="dt" sz="half" idx="10"/>
          </p:nvPr>
        </p:nvSpPr>
        <p:spPr/>
        <p:txBody>
          <a:bodyPr/>
          <a:lstStyle/>
          <a:p>
            <a:fld id="{1D1D7E14-D7D0-4B20-9CA6-4B32A482015A}" type="datetime1">
              <a:rPr lang="en-US" smtClean="0"/>
              <a:t>4/15/2025</a:t>
            </a:fld>
            <a:endParaRPr lang="en-US" dirty="0"/>
          </a:p>
        </p:txBody>
      </p:sp>
      <p:sp>
        <p:nvSpPr>
          <p:cNvPr id="5" name="Footer Placeholder 4">
            <a:extLst>
              <a:ext uri="{FF2B5EF4-FFF2-40B4-BE49-F238E27FC236}">
                <a16:creationId xmlns:a16="http://schemas.microsoft.com/office/drawing/2014/main" id="{8EDBE8A1-BCDC-A028-AEB0-8FF93A0B99B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35C9EA7-110A-28BA-427E-3DE171CB575B}"/>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89327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6BFB2-C57B-344A-D388-5A3D4F52E81E}"/>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42FC9519-FA4E-88FF-71BD-0031826B3A20}"/>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a:extLst>
              <a:ext uri="{FF2B5EF4-FFF2-40B4-BE49-F238E27FC236}">
                <a16:creationId xmlns:a16="http://schemas.microsoft.com/office/drawing/2014/main" id="{F34119C8-FE2F-77D7-9268-3CB424A2B6D8}"/>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4">
            <a:extLst>
              <a:ext uri="{FF2B5EF4-FFF2-40B4-BE49-F238E27FC236}">
                <a16:creationId xmlns:a16="http://schemas.microsoft.com/office/drawing/2014/main" id="{28EE0B51-93C9-78BF-3A42-103AAE1BBE3A}"/>
              </a:ext>
            </a:extLst>
          </p:cNvPr>
          <p:cNvSpPr>
            <a:spLocks noGrp="1"/>
          </p:cNvSpPr>
          <p:nvPr>
            <p:ph type="dt" sz="half" idx="10"/>
          </p:nvPr>
        </p:nvSpPr>
        <p:spPr/>
        <p:txBody>
          <a:bodyPr/>
          <a:lstStyle/>
          <a:p>
            <a:fld id="{A0E552D5-182A-4D9B-887B-8B7911A0033C}" type="datetime1">
              <a:rPr lang="en-US" smtClean="0"/>
              <a:t>4/15/2025</a:t>
            </a:fld>
            <a:endParaRPr lang="en-US" dirty="0"/>
          </a:p>
        </p:txBody>
      </p:sp>
      <p:sp>
        <p:nvSpPr>
          <p:cNvPr id="6" name="Footer Placeholder 5">
            <a:extLst>
              <a:ext uri="{FF2B5EF4-FFF2-40B4-BE49-F238E27FC236}">
                <a16:creationId xmlns:a16="http://schemas.microsoft.com/office/drawing/2014/main" id="{87A3F065-6660-CEA5-3BE0-D8FE6C9362E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7B8B299-013C-06AF-BAD0-2A409D0105C9}"/>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15146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DBC42-DB0E-AE1B-3B39-E0056BA80817}"/>
              </a:ext>
            </a:extLst>
          </p:cNvPr>
          <p:cNvSpPr>
            <a:spLocks noGrp="1"/>
          </p:cNvSpPr>
          <p:nvPr>
            <p:ph type="title"/>
          </p:nvPr>
        </p:nvSpPr>
        <p:spPr>
          <a:xfrm>
            <a:off x="629841" y="365126"/>
            <a:ext cx="7886700" cy="1325563"/>
          </a:xfrm>
        </p:spPr>
        <p:txBody>
          <a:bodyPr/>
          <a:lstStyle/>
          <a:p>
            <a:r>
              <a:rPr lang="en-US"/>
              <a:t>Click to edit Master title style</a:t>
            </a:r>
            <a:endParaRPr lang="en-MY"/>
          </a:p>
        </p:txBody>
      </p:sp>
      <p:sp>
        <p:nvSpPr>
          <p:cNvPr id="3" name="Text Placeholder 2">
            <a:extLst>
              <a:ext uri="{FF2B5EF4-FFF2-40B4-BE49-F238E27FC236}">
                <a16:creationId xmlns:a16="http://schemas.microsoft.com/office/drawing/2014/main" id="{ED00F9DD-2FFE-F521-3D69-C7B2D57A7CE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A46A860-9C3D-C251-3DA3-6C64D00BA8C7}"/>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a:extLst>
              <a:ext uri="{FF2B5EF4-FFF2-40B4-BE49-F238E27FC236}">
                <a16:creationId xmlns:a16="http://schemas.microsoft.com/office/drawing/2014/main" id="{CEB2BBB4-A6F0-9B37-D318-A23D2C80CBC7}"/>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271F985-919D-543E-7388-83D6830F8EA0}"/>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6">
            <a:extLst>
              <a:ext uri="{FF2B5EF4-FFF2-40B4-BE49-F238E27FC236}">
                <a16:creationId xmlns:a16="http://schemas.microsoft.com/office/drawing/2014/main" id="{BF19025C-35A6-5A99-DA36-E037233DF1C3}"/>
              </a:ext>
            </a:extLst>
          </p:cNvPr>
          <p:cNvSpPr>
            <a:spLocks noGrp="1"/>
          </p:cNvSpPr>
          <p:nvPr>
            <p:ph type="dt" sz="half" idx="10"/>
          </p:nvPr>
        </p:nvSpPr>
        <p:spPr/>
        <p:txBody>
          <a:bodyPr/>
          <a:lstStyle/>
          <a:p>
            <a:fld id="{3779D99F-85D1-4B4E-B672-3A7D3900C206}" type="datetime1">
              <a:rPr lang="en-US" smtClean="0"/>
              <a:t>4/15/2025</a:t>
            </a:fld>
            <a:endParaRPr lang="en-US" dirty="0"/>
          </a:p>
        </p:txBody>
      </p:sp>
      <p:sp>
        <p:nvSpPr>
          <p:cNvPr id="8" name="Footer Placeholder 7">
            <a:extLst>
              <a:ext uri="{FF2B5EF4-FFF2-40B4-BE49-F238E27FC236}">
                <a16:creationId xmlns:a16="http://schemas.microsoft.com/office/drawing/2014/main" id="{B56C6172-FBE8-F4D5-F34D-0C063E5D622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71CCC03-EE17-616C-80A8-A1D1CB4AFFDB}"/>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28462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F5196-7A7C-7858-F168-BCCD7FC05FC6}"/>
              </a:ext>
            </a:extLst>
          </p:cNvPr>
          <p:cNvSpPr>
            <a:spLocks noGrp="1"/>
          </p:cNvSpPr>
          <p:nvPr>
            <p:ph type="title"/>
          </p:nvPr>
        </p:nvSpPr>
        <p:spPr/>
        <p:txBody>
          <a:bodyPr/>
          <a:lstStyle/>
          <a:p>
            <a:r>
              <a:rPr lang="en-US"/>
              <a:t>Click to edit Master title style</a:t>
            </a:r>
            <a:endParaRPr lang="en-MY"/>
          </a:p>
        </p:txBody>
      </p:sp>
      <p:sp>
        <p:nvSpPr>
          <p:cNvPr id="3" name="Date Placeholder 2">
            <a:extLst>
              <a:ext uri="{FF2B5EF4-FFF2-40B4-BE49-F238E27FC236}">
                <a16:creationId xmlns:a16="http://schemas.microsoft.com/office/drawing/2014/main" id="{7C6BD15B-8D61-C1A7-8E35-E40B8278E870}"/>
              </a:ext>
            </a:extLst>
          </p:cNvPr>
          <p:cNvSpPr>
            <a:spLocks noGrp="1"/>
          </p:cNvSpPr>
          <p:nvPr>
            <p:ph type="dt" sz="half" idx="10"/>
          </p:nvPr>
        </p:nvSpPr>
        <p:spPr/>
        <p:txBody>
          <a:bodyPr/>
          <a:lstStyle/>
          <a:p>
            <a:fld id="{DED878FF-B096-4A61-A158-4D567C20A23B}" type="datetime1">
              <a:rPr lang="en-US" smtClean="0"/>
              <a:t>4/15/2025</a:t>
            </a:fld>
            <a:endParaRPr lang="en-US" dirty="0"/>
          </a:p>
        </p:txBody>
      </p:sp>
      <p:sp>
        <p:nvSpPr>
          <p:cNvPr id="4" name="Footer Placeholder 3">
            <a:extLst>
              <a:ext uri="{FF2B5EF4-FFF2-40B4-BE49-F238E27FC236}">
                <a16:creationId xmlns:a16="http://schemas.microsoft.com/office/drawing/2014/main" id="{055E1DBA-255D-BCCA-21FE-C42E90F7B2B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0A7A5DE-82C8-6BA3-920D-92D49F0618D2}"/>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57695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3A393A-38EB-4CFD-3EEB-EE7242DD78DE}"/>
              </a:ext>
            </a:extLst>
          </p:cNvPr>
          <p:cNvSpPr>
            <a:spLocks noGrp="1"/>
          </p:cNvSpPr>
          <p:nvPr>
            <p:ph type="dt" sz="half" idx="10"/>
          </p:nvPr>
        </p:nvSpPr>
        <p:spPr/>
        <p:txBody>
          <a:bodyPr/>
          <a:lstStyle/>
          <a:p>
            <a:fld id="{ADB4D3DD-C041-40F4-8862-54EEC0BA1BEC}" type="datetime1">
              <a:rPr lang="en-US" smtClean="0"/>
              <a:t>4/15/2025</a:t>
            </a:fld>
            <a:endParaRPr lang="en-US" dirty="0"/>
          </a:p>
        </p:txBody>
      </p:sp>
      <p:sp>
        <p:nvSpPr>
          <p:cNvPr id="3" name="Footer Placeholder 2">
            <a:extLst>
              <a:ext uri="{FF2B5EF4-FFF2-40B4-BE49-F238E27FC236}">
                <a16:creationId xmlns:a16="http://schemas.microsoft.com/office/drawing/2014/main" id="{87652E4E-F3C6-D476-0D67-00F189FDBD0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68D9FC8-F4A6-5CBC-ED4E-BAF5596037C8}"/>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4915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25838-20E3-3CC6-BEA7-36C1F930421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MY"/>
          </a:p>
        </p:txBody>
      </p:sp>
      <p:sp>
        <p:nvSpPr>
          <p:cNvPr id="3" name="Content Placeholder 2">
            <a:extLst>
              <a:ext uri="{FF2B5EF4-FFF2-40B4-BE49-F238E27FC236}">
                <a16:creationId xmlns:a16="http://schemas.microsoft.com/office/drawing/2014/main" id="{A127D6DE-9944-9FE0-7AE0-696A2A95187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a:extLst>
              <a:ext uri="{FF2B5EF4-FFF2-40B4-BE49-F238E27FC236}">
                <a16:creationId xmlns:a16="http://schemas.microsoft.com/office/drawing/2014/main" id="{19C0EB74-DE05-96B5-FC98-D20B0118341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9C2B137-2CB4-1F97-000C-550362B28797}"/>
              </a:ext>
            </a:extLst>
          </p:cNvPr>
          <p:cNvSpPr>
            <a:spLocks noGrp="1"/>
          </p:cNvSpPr>
          <p:nvPr>
            <p:ph type="dt" sz="half" idx="10"/>
          </p:nvPr>
        </p:nvSpPr>
        <p:spPr/>
        <p:txBody>
          <a:bodyPr/>
          <a:lstStyle/>
          <a:p>
            <a:fld id="{ACA6C969-EC16-4D15-9C50-F700CFA050D1}" type="datetime1">
              <a:rPr lang="en-US" smtClean="0"/>
              <a:t>4/15/2025</a:t>
            </a:fld>
            <a:endParaRPr lang="en-US" dirty="0"/>
          </a:p>
        </p:txBody>
      </p:sp>
      <p:sp>
        <p:nvSpPr>
          <p:cNvPr id="6" name="Footer Placeholder 5">
            <a:extLst>
              <a:ext uri="{FF2B5EF4-FFF2-40B4-BE49-F238E27FC236}">
                <a16:creationId xmlns:a16="http://schemas.microsoft.com/office/drawing/2014/main" id="{EC3802D9-F3C4-05BE-5EA2-A8D731BCDB0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F3EAA0-F9D3-EF27-E656-2D587845E627}"/>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20959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0BDAE-ECA7-5760-A7C6-4C99AD765A3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MY"/>
          </a:p>
        </p:txBody>
      </p:sp>
      <p:sp>
        <p:nvSpPr>
          <p:cNvPr id="3" name="Picture Placeholder 2">
            <a:extLst>
              <a:ext uri="{FF2B5EF4-FFF2-40B4-BE49-F238E27FC236}">
                <a16:creationId xmlns:a16="http://schemas.microsoft.com/office/drawing/2014/main" id="{F0F295E6-C6B8-7F2D-485A-92ECE8EA4BD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MY"/>
          </a:p>
        </p:txBody>
      </p:sp>
      <p:sp>
        <p:nvSpPr>
          <p:cNvPr id="4" name="Text Placeholder 3">
            <a:extLst>
              <a:ext uri="{FF2B5EF4-FFF2-40B4-BE49-F238E27FC236}">
                <a16:creationId xmlns:a16="http://schemas.microsoft.com/office/drawing/2014/main" id="{BCFB3633-34E6-CCF9-119B-3AC35486AA9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8FD2178-402E-2634-F1E5-DE1F94C00E6B}"/>
              </a:ext>
            </a:extLst>
          </p:cNvPr>
          <p:cNvSpPr>
            <a:spLocks noGrp="1"/>
          </p:cNvSpPr>
          <p:nvPr>
            <p:ph type="dt" sz="half" idx="10"/>
          </p:nvPr>
        </p:nvSpPr>
        <p:spPr/>
        <p:txBody>
          <a:bodyPr/>
          <a:lstStyle/>
          <a:p>
            <a:fld id="{0686417F-9164-4A51-BB67-44B4E0A5161A}" type="datetime1">
              <a:rPr lang="en-US" smtClean="0"/>
              <a:t>4/15/2025</a:t>
            </a:fld>
            <a:endParaRPr lang="en-US" dirty="0"/>
          </a:p>
        </p:txBody>
      </p:sp>
      <p:sp>
        <p:nvSpPr>
          <p:cNvPr id="6" name="Footer Placeholder 5">
            <a:extLst>
              <a:ext uri="{FF2B5EF4-FFF2-40B4-BE49-F238E27FC236}">
                <a16:creationId xmlns:a16="http://schemas.microsoft.com/office/drawing/2014/main" id="{DFB73D0F-5B07-1556-A3FF-8D1D138644B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CA0C08C-8AA3-7750-EEB2-180BD39B38DD}"/>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13943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490071-22B4-E469-2A8F-4A69C363FC5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MY"/>
          </a:p>
        </p:txBody>
      </p:sp>
      <p:sp>
        <p:nvSpPr>
          <p:cNvPr id="3" name="Text Placeholder 2">
            <a:extLst>
              <a:ext uri="{FF2B5EF4-FFF2-40B4-BE49-F238E27FC236}">
                <a16:creationId xmlns:a16="http://schemas.microsoft.com/office/drawing/2014/main" id="{7A0954DE-5AE1-8900-6617-E10391EE8A0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34C7C11A-47E8-55A8-829C-0DF11771FF4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67EAAD9-CE7F-4CC2-8771-9C986DF8E61D}" type="datetime1">
              <a:rPr lang="en-US" smtClean="0"/>
              <a:t>4/15/2025</a:t>
            </a:fld>
            <a:endParaRPr lang="en-US" dirty="0"/>
          </a:p>
        </p:txBody>
      </p:sp>
      <p:sp>
        <p:nvSpPr>
          <p:cNvPr id="5" name="Footer Placeholder 4">
            <a:extLst>
              <a:ext uri="{FF2B5EF4-FFF2-40B4-BE49-F238E27FC236}">
                <a16:creationId xmlns:a16="http://schemas.microsoft.com/office/drawing/2014/main" id="{E251E8D7-3B54-B26D-9C42-57D91DB37E7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B2E7825-9C77-AD48-4650-176E9766EB1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309779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93245F62-CCC4-49E4-B95B-EA6C1E790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7A5293-183D-8BF1-5B2D-B8D7179C16CF}"/>
              </a:ext>
            </a:extLst>
          </p:cNvPr>
          <p:cNvSpPr>
            <a:spLocks noGrp="1"/>
          </p:cNvSpPr>
          <p:nvPr>
            <p:ph type="ctrTitle"/>
          </p:nvPr>
        </p:nvSpPr>
        <p:spPr>
          <a:xfrm>
            <a:off x="479161" y="3577456"/>
            <a:ext cx="8182230" cy="1687814"/>
          </a:xfrm>
        </p:spPr>
        <p:txBody>
          <a:bodyPr anchor="b">
            <a:normAutofit/>
          </a:bodyPr>
          <a:lstStyle/>
          <a:p>
            <a:r>
              <a:rPr lang="en-US" sz="2700" b="1" i="0" dirty="0">
                <a:effectLst/>
                <a:latin typeface="Arial" panose="020B0604020202020204" pitchFamily="34" charset="0"/>
                <a:cs typeface="Arial" panose="020B0604020202020204" pitchFamily="34" charset="0"/>
              </a:rPr>
              <a:t>Guide on Knowledge Profile (WK), Complex Problem Solving (WP) &amp; Complex Engineering Activities (EA)</a:t>
            </a:r>
            <a:endParaRPr lang="en-MY" sz="2700" dirty="0">
              <a:latin typeface="Arial" panose="020B0604020202020204" pitchFamily="34" charset="0"/>
              <a:cs typeface="Arial" panose="020B0604020202020204" pitchFamily="34" charset="0"/>
            </a:endParaRPr>
          </a:p>
        </p:txBody>
      </p:sp>
      <p:pic>
        <p:nvPicPr>
          <p:cNvPr id="1026" name="Picture 2" descr="LKC FES">
            <a:extLst>
              <a:ext uri="{FF2B5EF4-FFF2-40B4-BE49-F238E27FC236}">
                <a16:creationId xmlns:a16="http://schemas.microsoft.com/office/drawing/2014/main" id="{1FC9B1D8-5955-D701-EAF1-278ECD1D34B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155431" y="773093"/>
            <a:ext cx="4829691" cy="2379158"/>
          </a:xfrm>
          <a:prstGeom prst="rect">
            <a:avLst/>
          </a:prstGeom>
          <a:noFill/>
          <a:extLst>
            <a:ext uri="{909E8E84-426E-40DD-AFC4-6F175D3DCCD1}">
              <a14:hiddenFill xmlns:a14="http://schemas.microsoft.com/office/drawing/2010/main">
                <a:solidFill>
                  <a:srgbClr val="FFFFFF"/>
                </a:solidFill>
              </a14:hiddenFill>
            </a:ext>
          </a:extLst>
        </p:spPr>
      </p:pic>
      <p:sp>
        <p:nvSpPr>
          <p:cNvPr id="1033" name="sketch line">
            <a:extLst>
              <a:ext uri="{FF2B5EF4-FFF2-40B4-BE49-F238E27FC236}">
                <a16:creationId xmlns:a16="http://schemas.microsoft.com/office/drawing/2014/main" id="{E6C0DD6B-6AA3-448F-9B99-8386295BC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55776" y="5509052"/>
            <a:ext cx="3429000" cy="18288"/>
          </a:xfrm>
          <a:custGeom>
            <a:avLst/>
            <a:gdLst>
              <a:gd name="connsiteX0" fmla="*/ 0 w 3429000"/>
              <a:gd name="connsiteY0" fmla="*/ 0 h 18288"/>
              <a:gd name="connsiteX1" fmla="*/ 685800 w 3429000"/>
              <a:gd name="connsiteY1" fmla="*/ 0 h 18288"/>
              <a:gd name="connsiteX2" fmla="*/ 1371600 w 3429000"/>
              <a:gd name="connsiteY2" fmla="*/ 0 h 18288"/>
              <a:gd name="connsiteX3" fmla="*/ 2057400 w 3429000"/>
              <a:gd name="connsiteY3" fmla="*/ 0 h 18288"/>
              <a:gd name="connsiteX4" fmla="*/ 2674620 w 3429000"/>
              <a:gd name="connsiteY4" fmla="*/ 0 h 18288"/>
              <a:gd name="connsiteX5" fmla="*/ 3429000 w 3429000"/>
              <a:gd name="connsiteY5" fmla="*/ 0 h 18288"/>
              <a:gd name="connsiteX6" fmla="*/ 3429000 w 3429000"/>
              <a:gd name="connsiteY6" fmla="*/ 18288 h 18288"/>
              <a:gd name="connsiteX7" fmla="*/ 2811780 w 3429000"/>
              <a:gd name="connsiteY7" fmla="*/ 18288 h 18288"/>
              <a:gd name="connsiteX8" fmla="*/ 2228850 w 3429000"/>
              <a:gd name="connsiteY8" fmla="*/ 18288 h 18288"/>
              <a:gd name="connsiteX9" fmla="*/ 1543050 w 3429000"/>
              <a:gd name="connsiteY9" fmla="*/ 18288 h 18288"/>
              <a:gd name="connsiteX10" fmla="*/ 925830 w 3429000"/>
              <a:gd name="connsiteY10" fmla="*/ 18288 h 18288"/>
              <a:gd name="connsiteX11" fmla="*/ 0 w 3429000"/>
              <a:gd name="connsiteY11" fmla="*/ 18288 h 18288"/>
              <a:gd name="connsiteX12" fmla="*/ 0 w 342900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29000" h="18288" fill="none" extrusionOk="0">
                <a:moveTo>
                  <a:pt x="0" y="0"/>
                </a:moveTo>
                <a:cubicBezTo>
                  <a:pt x="219865" y="20479"/>
                  <a:pt x="493281" y="26186"/>
                  <a:pt x="685800" y="0"/>
                </a:cubicBezTo>
                <a:cubicBezTo>
                  <a:pt x="878319" y="-26186"/>
                  <a:pt x="1121382" y="-11869"/>
                  <a:pt x="1371600" y="0"/>
                </a:cubicBezTo>
                <a:cubicBezTo>
                  <a:pt x="1621818" y="11869"/>
                  <a:pt x="1878793" y="32281"/>
                  <a:pt x="2057400" y="0"/>
                </a:cubicBezTo>
                <a:cubicBezTo>
                  <a:pt x="2236007" y="-32281"/>
                  <a:pt x="2433797" y="-18251"/>
                  <a:pt x="2674620" y="0"/>
                </a:cubicBezTo>
                <a:cubicBezTo>
                  <a:pt x="2915443" y="18251"/>
                  <a:pt x="3205923" y="-1443"/>
                  <a:pt x="3429000" y="0"/>
                </a:cubicBezTo>
                <a:cubicBezTo>
                  <a:pt x="3429442" y="4516"/>
                  <a:pt x="3428173" y="12266"/>
                  <a:pt x="3429000" y="18288"/>
                </a:cubicBezTo>
                <a:cubicBezTo>
                  <a:pt x="3221081" y="48608"/>
                  <a:pt x="3088001" y="8066"/>
                  <a:pt x="2811780" y="18288"/>
                </a:cubicBezTo>
                <a:cubicBezTo>
                  <a:pt x="2535559" y="28510"/>
                  <a:pt x="2481355" y="24898"/>
                  <a:pt x="2228850" y="18288"/>
                </a:cubicBezTo>
                <a:cubicBezTo>
                  <a:pt x="1976345" y="11679"/>
                  <a:pt x="1807520" y="48356"/>
                  <a:pt x="1543050" y="18288"/>
                </a:cubicBezTo>
                <a:cubicBezTo>
                  <a:pt x="1278580" y="-11780"/>
                  <a:pt x="1181944" y="5123"/>
                  <a:pt x="925830" y="18288"/>
                </a:cubicBezTo>
                <a:cubicBezTo>
                  <a:pt x="669716" y="31453"/>
                  <a:pt x="410304" y="34815"/>
                  <a:pt x="0" y="18288"/>
                </a:cubicBezTo>
                <a:cubicBezTo>
                  <a:pt x="-306" y="11477"/>
                  <a:pt x="485" y="4355"/>
                  <a:pt x="0" y="0"/>
                </a:cubicBezTo>
                <a:close/>
              </a:path>
              <a:path w="3429000" h="18288" stroke="0" extrusionOk="0">
                <a:moveTo>
                  <a:pt x="0" y="0"/>
                </a:moveTo>
                <a:cubicBezTo>
                  <a:pt x="174095" y="-12874"/>
                  <a:pt x="443087" y="-14090"/>
                  <a:pt x="617220" y="0"/>
                </a:cubicBezTo>
                <a:cubicBezTo>
                  <a:pt x="791353" y="14090"/>
                  <a:pt x="1072677" y="8451"/>
                  <a:pt x="1200150" y="0"/>
                </a:cubicBezTo>
                <a:cubicBezTo>
                  <a:pt x="1327623" y="-8451"/>
                  <a:pt x="1526638" y="19866"/>
                  <a:pt x="1817370" y="0"/>
                </a:cubicBezTo>
                <a:cubicBezTo>
                  <a:pt x="2108102" y="-19866"/>
                  <a:pt x="2221289" y="26161"/>
                  <a:pt x="2503170" y="0"/>
                </a:cubicBezTo>
                <a:cubicBezTo>
                  <a:pt x="2785051" y="-26161"/>
                  <a:pt x="3022134" y="39178"/>
                  <a:pt x="3429000" y="0"/>
                </a:cubicBezTo>
                <a:cubicBezTo>
                  <a:pt x="3429577" y="4624"/>
                  <a:pt x="3429819" y="11191"/>
                  <a:pt x="3429000" y="18288"/>
                </a:cubicBezTo>
                <a:cubicBezTo>
                  <a:pt x="3103464" y="593"/>
                  <a:pt x="2887909" y="22940"/>
                  <a:pt x="2743200" y="18288"/>
                </a:cubicBezTo>
                <a:cubicBezTo>
                  <a:pt x="2598491" y="13636"/>
                  <a:pt x="2362615" y="10656"/>
                  <a:pt x="1988820" y="18288"/>
                </a:cubicBezTo>
                <a:cubicBezTo>
                  <a:pt x="1615025" y="25920"/>
                  <a:pt x="1580494" y="3693"/>
                  <a:pt x="1405890" y="18288"/>
                </a:cubicBezTo>
                <a:cubicBezTo>
                  <a:pt x="1231286" y="32884"/>
                  <a:pt x="885259" y="-16285"/>
                  <a:pt x="651510" y="18288"/>
                </a:cubicBezTo>
                <a:cubicBezTo>
                  <a:pt x="417761" y="52861"/>
                  <a:pt x="138362" y="-13856"/>
                  <a:pt x="0" y="18288"/>
                </a:cubicBezTo>
                <a:cubicBezTo>
                  <a:pt x="-171" y="12755"/>
                  <a:pt x="-690" y="793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302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093471894"/>
              </p:ext>
            </p:extLst>
          </p:nvPr>
        </p:nvGraphicFramePr>
        <p:xfrm>
          <a:off x="217779" y="904195"/>
          <a:ext cx="4013024" cy="5061624"/>
        </p:xfrm>
        <a:graphic>
          <a:graphicData uri="http://schemas.openxmlformats.org/drawingml/2006/table">
            <a:tbl>
              <a:tblPr firstRow="1" bandRow="1">
                <a:tableStyleId>{5940675A-B579-460E-94D1-54222C63F5DA}</a:tableStyleId>
              </a:tblPr>
              <a:tblGrid>
                <a:gridCol w="960978">
                  <a:extLst>
                    <a:ext uri="{9D8B030D-6E8A-4147-A177-3AD203B41FA5}">
                      <a16:colId xmlns:a16="http://schemas.microsoft.com/office/drawing/2014/main" val="20000"/>
                    </a:ext>
                  </a:extLst>
                </a:gridCol>
                <a:gridCol w="3052046">
                  <a:extLst>
                    <a:ext uri="{9D8B030D-6E8A-4147-A177-3AD203B41FA5}">
                      <a16:colId xmlns:a16="http://schemas.microsoft.com/office/drawing/2014/main" val="20001"/>
                    </a:ext>
                  </a:extLst>
                </a:gridCol>
              </a:tblGrid>
              <a:tr h="446734">
                <a:tc>
                  <a:txBody>
                    <a:bodyPr/>
                    <a:lstStyle/>
                    <a:p>
                      <a:pPr algn="l"/>
                      <a:r>
                        <a:rPr lang="en-MY" sz="1800" b="1" dirty="0">
                          <a:latin typeface="Arial" panose="020B0604020202020204" pitchFamily="34" charset="0"/>
                          <a:cs typeface="Arial" panose="020B0604020202020204" pitchFamily="34" charset="0"/>
                        </a:rPr>
                        <a:t>PO1</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Engineering Knowledge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0"/>
                  </a:ext>
                </a:extLst>
              </a:tr>
              <a:tr h="384950">
                <a:tc>
                  <a:txBody>
                    <a:bodyPr/>
                    <a:lstStyle/>
                    <a:p>
                      <a:pPr algn="l"/>
                      <a:r>
                        <a:rPr lang="en-MY" sz="1800" b="1" dirty="0">
                          <a:latin typeface="Arial" panose="020B0604020202020204" pitchFamily="34" charset="0"/>
                          <a:cs typeface="Arial" panose="020B0604020202020204" pitchFamily="34" charset="0"/>
                        </a:rPr>
                        <a:t>PO2</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Problem Analysis</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1"/>
                  </a:ext>
                </a:extLst>
              </a:tr>
              <a:tr h="384950">
                <a:tc>
                  <a:txBody>
                    <a:bodyPr/>
                    <a:lstStyle/>
                    <a:p>
                      <a:pPr algn="l"/>
                      <a:r>
                        <a:rPr lang="en-MY" sz="1800" b="1" dirty="0">
                          <a:latin typeface="Arial" panose="020B0604020202020204" pitchFamily="34" charset="0"/>
                          <a:cs typeface="Arial" panose="020B0604020202020204" pitchFamily="34" charset="0"/>
                        </a:rPr>
                        <a:t>PO3</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Design/Development of Solution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2"/>
                  </a:ext>
                </a:extLst>
              </a:tr>
              <a:tr h="384950">
                <a:tc>
                  <a:txBody>
                    <a:bodyPr/>
                    <a:lstStyle/>
                    <a:p>
                      <a:pPr algn="l"/>
                      <a:r>
                        <a:rPr lang="en-MY" sz="1800" b="1" dirty="0">
                          <a:latin typeface="Arial" panose="020B0604020202020204" pitchFamily="34" charset="0"/>
                          <a:cs typeface="Arial" panose="020B0604020202020204" pitchFamily="34" charset="0"/>
                        </a:rPr>
                        <a:t>PO4</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Investigation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3"/>
                  </a:ext>
                </a:extLst>
              </a:tr>
              <a:tr h="384950">
                <a:tc>
                  <a:txBody>
                    <a:bodyPr/>
                    <a:lstStyle/>
                    <a:p>
                      <a:pPr algn="l"/>
                      <a:r>
                        <a:rPr lang="en-MY" sz="1800" b="1" dirty="0">
                          <a:latin typeface="Arial" panose="020B0604020202020204" pitchFamily="34" charset="0"/>
                          <a:cs typeface="Arial" panose="020B0604020202020204" pitchFamily="34" charset="0"/>
                        </a:rPr>
                        <a:t>PO5</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Tool Usage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4"/>
                  </a:ext>
                </a:extLst>
              </a:tr>
              <a:tr h="384950">
                <a:tc>
                  <a:txBody>
                    <a:bodyPr/>
                    <a:lstStyle/>
                    <a:p>
                      <a:pPr algn="l"/>
                      <a:r>
                        <a:rPr lang="en-MY" sz="1800" b="1" dirty="0">
                          <a:latin typeface="Arial" panose="020B0604020202020204" pitchFamily="34" charset="0"/>
                          <a:cs typeface="Arial" panose="020B0604020202020204" pitchFamily="34" charset="0"/>
                        </a:rPr>
                        <a:t>PO6</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The Engineer and the World</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5"/>
                  </a:ext>
                </a:extLst>
              </a:tr>
              <a:tr h="384950">
                <a:tc>
                  <a:txBody>
                    <a:bodyPr/>
                    <a:lstStyle/>
                    <a:p>
                      <a:pPr algn="l"/>
                      <a:r>
                        <a:rPr lang="en-MY" sz="1800" b="1" dirty="0">
                          <a:latin typeface="Arial" panose="020B0604020202020204" pitchFamily="34" charset="0"/>
                          <a:cs typeface="Arial" panose="020B0604020202020204" pitchFamily="34" charset="0"/>
                        </a:rPr>
                        <a:t>PO7</a:t>
                      </a:r>
                      <a:endParaRPr lang="en-US" sz="1800" b="1" dirty="0">
                        <a:latin typeface="Arial" panose="020B0604020202020204" pitchFamily="34" charset="0"/>
                        <a:cs typeface="Arial" panose="020B0604020202020204" pitchFamily="34" charset="0"/>
                      </a:endParaRPr>
                    </a:p>
                  </a:txBody>
                  <a:tcPr/>
                </a:tc>
                <a:tc>
                  <a:txBody>
                    <a:bodyPr/>
                    <a:lstStyle/>
                    <a:p>
                      <a:r>
                        <a:rPr lang="en-US" sz="1800" kern="1200" dirty="0">
                          <a:solidFill>
                            <a:schemeClr val="tx1"/>
                          </a:solidFill>
                          <a:latin typeface="Arial" panose="020B0604020202020204" pitchFamily="34" charset="0"/>
                          <a:ea typeface="+mn-ea"/>
                          <a:cs typeface="Arial" panose="020B0604020202020204" pitchFamily="34" charset="0"/>
                        </a:rPr>
                        <a:t>Ethics</a:t>
                      </a:r>
                    </a:p>
                  </a:txBody>
                  <a:tcPr/>
                </a:tc>
                <a:extLst>
                  <a:ext uri="{0D108BD9-81ED-4DB2-BD59-A6C34878D82A}">
                    <a16:rowId xmlns:a16="http://schemas.microsoft.com/office/drawing/2014/main" val="10006"/>
                  </a:ext>
                </a:extLst>
              </a:tr>
              <a:tr h="384950">
                <a:tc>
                  <a:txBody>
                    <a:bodyPr/>
                    <a:lstStyle/>
                    <a:p>
                      <a:pPr algn="l"/>
                      <a:r>
                        <a:rPr lang="en-MY" sz="1800" b="1" dirty="0">
                          <a:latin typeface="Arial" panose="020B0604020202020204" pitchFamily="34" charset="0"/>
                          <a:cs typeface="Arial" panose="020B0604020202020204" pitchFamily="34" charset="0"/>
                        </a:rPr>
                        <a:t>PO8</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Individual and Collaborative Teamwork</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7"/>
                  </a:ext>
                </a:extLst>
              </a:tr>
              <a:tr h="384950">
                <a:tc>
                  <a:txBody>
                    <a:bodyPr/>
                    <a:lstStyle/>
                    <a:p>
                      <a:pPr algn="l"/>
                      <a:r>
                        <a:rPr lang="en-MY" sz="1800" b="1" dirty="0">
                          <a:latin typeface="Arial" panose="020B0604020202020204" pitchFamily="34" charset="0"/>
                          <a:cs typeface="Arial" panose="020B0604020202020204" pitchFamily="34" charset="0"/>
                        </a:rPr>
                        <a:t>PO9</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Communication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8"/>
                  </a:ext>
                </a:extLst>
              </a:tr>
              <a:tr h="384950">
                <a:tc>
                  <a:txBody>
                    <a:bodyPr/>
                    <a:lstStyle/>
                    <a:p>
                      <a:pPr algn="l"/>
                      <a:r>
                        <a:rPr lang="en-MY" sz="1800" b="1" dirty="0">
                          <a:latin typeface="Arial" panose="020B0604020202020204" pitchFamily="34" charset="0"/>
                          <a:cs typeface="Arial" panose="020B0604020202020204" pitchFamily="34" charset="0"/>
                        </a:rPr>
                        <a:t>PO10</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Project Management and Finance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9"/>
                  </a:ext>
                </a:extLst>
              </a:tr>
              <a:tr h="384950">
                <a:tc>
                  <a:txBody>
                    <a:bodyPr/>
                    <a:lstStyle/>
                    <a:p>
                      <a:pPr algn="l"/>
                      <a:r>
                        <a:rPr lang="en-MY" sz="1800" b="1" dirty="0">
                          <a:latin typeface="Arial" panose="020B0604020202020204" pitchFamily="34" charset="0"/>
                          <a:cs typeface="Arial" panose="020B0604020202020204" pitchFamily="34" charset="0"/>
                        </a:rPr>
                        <a:t>PO11</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Lifelong Learning</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10"/>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084498143"/>
              </p:ext>
            </p:extLst>
          </p:nvPr>
        </p:nvGraphicFramePr>
        <p:xfrm>
          <a:off x="4667536" y="892825"/>
          <a:ext cx="4203510" cy="5412625"/>
        </p:xfrm>
        <a:graphic>
          <a:graphicData uri="http://schemas.openxmlformats.org/drawingml/2006/table">
            <a:tbl>
              <a:tblPr firstRow="1" bandRow="1">
                <a:tableStyleId>{5940675A-B579-460E-94D1-54222C63F5DA}</a:tableStyleId>
              </a:tblPr>
              <a:tblGrid>
                <a:gridCol w="717540">
                  <a:extLst>
                    <a:ext uri="{9D8B030D-6E8A-4147-A177-3AD203B41FA5}">
                      <a16:colId xmlns:a16="http://schemas.microsoft.com/office/drawing/2014/main" val="20000"/>
                    </a:ext>
                  </a:extLst>
                </a:gridCol>
                <a:gridCol w="3485970">
                  <a:extLst>
                    <a:ext uri="{9D8B030D-6E8A-4147-A177-3AD203B41FA5}">
                      <a16:colId xmlns:a16="http://schemas.microsoft.com/office/drawing/2014/main" val="20001"/>
                    </a:ext>
                  </a:extLst>
                </a:gridCol>
              </a:tblGrid>
              <a:tr h="460077">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WK1</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Theory-based natural sciences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0"/>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WK2</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Conceptually-based mathematics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1"/>
                  </a:ext>
                </a:extLst>
              </a:tr>
              <a:tr h="718509">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WK3</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Theory-based engineering fundamentals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2"/>
                  </a:ext>
                </a:extLst>
              </a:tr>
              <a:tr h="718509">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WK4</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specialist knowledge for practice</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3"/>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WK5</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design and operations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4"/>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WK6</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practice (technology)</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5"/>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WK7</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in society</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6"/>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WK8</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Research literature</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7"/>
                  </a:ext>
                </a:extLst>
              </a:tr>
              <a:tr h="477605">
                <a:tc>
                  <a:txBody>
                    <a:bodyPr/>
                    <a:lstStyle/>
                    <a:p>
                      <a:pPr algn="ctr"/>
                      <a:r>
                        <a:rPr lang="en-US" sz="1800" b="1" kern="1200" dirty="0">
                          <a:solidFill>
                            <a:schemeClr val="tx1"/>
                          </a:solidFill>
                          <a:latin typeface="Arial" panose="020B0604020202020204" pitchFamily="34" charset="0"/>
                          <a:ea typeface="+mn-ea"/>
                          <a:cs typeface="Arial" panose="020B0604020202020204" pitchFamily="34" charset="0"/>
                        </a:rPr>
                        <a:t>WK9</a:t>
                      </a:r>
                    </a:p>
                  </a:txBody>
                  <a:tcPr anchor="ctr"/>
                </a:tc>
                <a:tc>
                  <a:txBody>
                    <a:bodyPr/>
                    <a:lstStyle/>
                    <a:p>
                      <a:pPr algn="l"/>
                      <a:r>
                        <a:rPr lang="en-US" sz="1800" kern="1200" dirty="0">
                          <a:solidFill>
                            <a:schemeClr val="tx1"/>
                          </a:solidFill>
                          <a:latin typeface="Arial" panose="020B0604020202020204" pitchFamily="34" charset="0"/>
                          <a:ea typeface="+mn-ea"/>
                          <a:cs typeface="Arial" panose="020B0604020202020204" pitchFamily="34" charset="0"/>
                        </a:rPr>
                        <a:t>Ethics, inclusive behavior and conduct</a:t>
                      </a:r>
                    </a:p>
                  </a:txBody>
                  <a:tcPr anchor="ctr"/>
                </a:tc>
                <a:extLst>
                  <a:ext uri="{0D108BD9-81ED-4DB2-BD59-A6C34878D82A}">
                    <a16:rowId xmlns:a16="http://schemas.microsoft.com/office/drawing/2014/main" val="4159091922"/>
                  </a:ext>
                </a:extLst>
              </a:tr>
            </a:tbl>
          </a:graphicData>
        </a:graphic>
      </p:graphicFrame>
      <p:sp>
        <p:nvSpPr>
          <p:cNvPr id="3" name="Rectangle 2"/>
          <p:cNvSpPr/>
          <p:nvPr/>
        </p:nvSpPr>
        <p:spPr>
          <a:xfrm>
            <a:off x="217779" y="2745584"/>
            <a:ext cx="4013024" cy="404016"/>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667536" y="4089401"/>
            <a:ext cx="4203510" cy="622300"/>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5C87417D-F94D-8181-D45E-58BCDAD6B86F}"/>
              </a:ext>
            </a:extLst>
          </p:cNvPr>
          <p:cNvSpPr/>
          <p:nvPr/>
        </p:nvSpPr>
        <p:spPr>
          <a:xfrm>
            <a:off x="4667536" y="1358900"/>
            <a:ext cx="4203510" cy="622300"/>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8B9F9634-A5A1-76A9-3CF6-0F2B854FD27B}"/>
              </a:ext>
            </a:extLst>
          </p:cNvPr>
          <p:cNvSpPr txBox="1"/>
          <p:nvPr/>
        </p:nvSpPr>
        <p:spPr>
          <a:xfrm>
            <a:off x="0" y="183218"/>
            <a:ext cx="9143999" cy="553998"/>
          </a:xfrm>
          <a:prstGeom prst="rect">
            <a:avLst/>
          </a:prstGeom>
          <a:noFill/>
        </p:spPr>
        <p:txBody>
          <a:bodyPr wrap="square">
            <a:spAutoFit/>
          </a:bodyPr>
          <a:lstStyle/>
          <a:p>
            <a:pPr algn="ctr"/>
            <a:r>
              <a:rPr lang="en-MY" sz="3000" b="1" dirty="0">
                <a:ln w="13462">
                  <a:solidFill>
                    <a:schemeClr val="tx1">
                      <a:lumMod val="50000"/>
                      <a:lumOff val="50000"/>
                    </a:schemeClr>
                  </a:solidFill>
                  <a:prstDash val="solid"/>
                </a:ln>
                <a:latin typeface="Arial" panose="020B0604020202020204" pitchFamily="34" charset="0"/>
                <a:cs typeface="Arial" panose="020B0604020202020204" pitchFamily="34" charset="0"/>
              </a:rPr>
              <a:t>Linkage between PO &amp; WK</a:t>
            </a:r>
          </a:p>
        </p:txBody>
      </p:sp>
    </p:spTree>
    <p:extLst>
      <p:ext uri="{BB962C8B-B14F-4D97-AF65-F5344CB8AC3E}">
        <p14:creationId xmlns:p14="http://schemas.microsoft.com/office/powerpoint/2010/main" val="3845875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up)">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77745350"/>
              </p:ext>
            </p:extLst>
          </p:nvPr>
        </p:nvGraphicFramePr>
        <p:xfrm>
          <a:off x="217779" y="904195"/>
          <a:ext cx="4013024" cy="5061624"/>
        </p:xfrm>
        <a:graphic>
          <a:graphicData uri="http://schemas.openxmlformats.org/drawingml/2006/table">
            <a:tbl>
              <a:tblPr firstRow="1" bandRow="1">
                <a:tableStyleId>{5940675A-B579-460E-94D1-54222C63F5DA}</a:tableStyleId>
              </a:tblPr>
              <a:tblGrid>
                <a:gridCol w="960978">
                  <a:extLst>
                    <a:ext uri="{9D8B030D-6E8A-4147-A177-3AD203B41FA5}">
                      <a16:colId xmlns:a16="http://schemas.microsoft.com/office/drawing/2014/main" val="20000"/>
                    </a:ext>
                  </a:extLst>
                </a:gridCol>
                <a:gridCol w="3052046">
                  <a:extLst>
                    <a:ext uri="{9D8B030D-6E8A-4147-A177-3AD203B41FA5}">
                      <a16:colId xmlns:a16="http://schemas.microsoft.com/office/drawing/2014/main" val="20001"/>
                    </a:ext>
                  </a:extLst>
                </a:gridCol>
              </a:tblGrid>
              <a:tr h="446734">
                <a:tc>
                  <a:txBody>
                    <a:bodyPr/>
                    <a:lstStyle/>
                    <a:p>
                      <a:pPr algn="l"/>
                      <a:r>
                        <a:rPr lang="en-MY" sz="1800" b="1" dirty="0">
                          <a:latin typeface="Arial" panose="020B0604020202020204" pitchFamily="34" charset="0"/>
                          <a:cs typeface="Arial" panose="020B0604020202020204" pitchFamily="34" charset="0"/>
                        </a:rPr>
                        <a:t>PO1</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Engineering Knowledge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0"/>
                  </a:ext>
                </a:extLst>
              </a:tr>
              <a:tr h="384950">
                <a:tc>
                  <a:txBody>
                    <a:bodyPr/>
                    <a:lstStyle/>
                    <a:p>
                      <a:pPr algn="l"/>
                      <a:r>
                        <a:rPr lang="en-MY" sz="1800" b="1" dirty="0">
                          <a:latin typeface="Arial" panose="020B0604020202020204" pitchFamily="34" charset="0"/>
                          <a:cs typeface="Arial" panose="020B0604020202020204" pitchFamily="34" charset="0"/>
                        </a:rPr>
                        <a:t>PO2</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Problem Analysis</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1"/>
                  </a:ext>
                </a:extLst>
              </a:tr>
              <a:tr h="384950">
                <a:tc>
                  <a:txBody>
                    <a:bodyPr/>
                    <a:lstStyle/>
                    <a:p>
                      <a:pPr algn="l"/>
                      <a:r>
                        <a:rPr lang="en-MY" sz="1800" b="1" dirty="0">
                          <a:latin typeface="Arial" panose="020B0604020202020204" pitchFamily="34" charset="0"/>
                          <a:cs typeface="Arial" panose="020B0604020202020204" pitchFamily="34" charset="0"/>
                        </a:rPr>
                        <a:t>PO3</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Design/Development of Solution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2"/>
                  </a:ext>
                </a:extLst>
              </a:tr>
              <a:tr h="384950">
                <a:tc>
                  <a:txBody>
                    <a:bodyPr/>
                    <a:lstStyle/>
                    <a:p>
                      <a:pPr algn="l"/>
                      <a:r>
                        <a:rPr lang="en-MY" sz="1800" b="1" dirty="0">
                          <a:latin typeface="Arial" panose="020B0604020202020204" pitchFamily="34" charset="0"/>
                          <a:cs typeface="Arial" panose="020B0604020202020204" pitchFamily="34" charset="0"/>
                        </a:rPr>
                        <a:t>PO4</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Investigation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3"/>
                  </a:ext>
                </a:extLst>
              </a:tr>
              <a:tr h="384950">
                <a:tc>
                  <a:txBody>
                    <a:bodyPr/>
                    <a:lstStyle/>
                    <a:p>
                      <a:pPr algn="l"/>
                      <a:r>
                        <a:rPr lang="en-MY" sz="1800" b="1" dirty="0">
                          <a:latin typeface="Arial" panose="020B0604020202020204" pitchFamily="34" charset="0"/>
                          <a:cs typeface="Arial" panose="020B0604020202020204" pitchFamily="34" charset="0"/>
                        </a:rPr>
                        <a:t>PO5</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Tool Usage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4"/>
                  </a:ext>
                </a:extLst>
              </a:tr>
              <a:tr h="384950">
                <a:tc>
                  <a:txBody>
                    <a:bodyPr/>
                    <a:lstStyle/>
                    <a:p>
                      <a:pPr algn="l"/>
                      <a:r>
                        <a:rPr lang="en-MY" sz="1800" b="1" dirty="0">
                          <a:latin typeface="Arial" panose="020B0604020202020204" pitchFamily="34" charset="0"/>
                          <a:cs typeface="Arial" panose="020B0604020202020204" pitchFamily="34" charset="0"/>
                        </a:rPr>
                        <a:t>PO6</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The Engineer and the World</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5"/>
                  </a:ext>
                </a:extLst>
              </a:tr>
              <a:tr h="384950">
                <a:tc>
                  <a:txBody>
                    <a:bodyPr/>
                    <a:lstStyle/>
                    <a:p>
                      <a:pPr algn="l"/>
                      <a:r>
                        <a:rPr lang="en-MY" sz="1800" b="1" dirty="0">
                          <a:latin typeface="Arial" panose="020B0604020202020204" pitchFamily="34" charset="0"/>
                          <a:cs typeface="Arial" panose="020B0604020202020204" pitchFamily="34" charset="0"/>
                        </a:rPr>
                        <a:t>PO7</a:t>
                      </a:r>
                      <a:endParaRPr lang="en-US" sz="1800" b="1" dirty="0">
                        <a:latin typeface="Arial" panose="020B0604020202020204" pitchFamily="34" charset="0"/>
                        <a:cs typeface="Arial" panose="020B0604020202020204" pitchFamily="34" charset="0"/>
                      </a:endParaRPr>
                    </a:p>
                  </a:txBody>
                  <a:tcPr/>
                </a:tc>
                <a:tc>
                  <a:txBody>
                    <a:bodyPr/>
                    <a:lstStyle/>
                    <a:p>
                      <a:r>
                        <a:rPr lang="en-US" sz="1800" kern="1200" dirty="0">
                          <a:solidFill>
                            <a:schemeClr val="tx1"/>
                          </a:solidFill>
                          <a:latin typeface="Arial" panose="020B0604020202020204" pitchFamily="34" charset="0"/>
                          <a:ea typeface="+mn-ea"/>
                          <a:cs typeface="Arial" panose="020B0604020202020204" pitchFamily="34" charset="0"/>
                        </a:rPr>
                        <a:t>Ethics</a:t>
                      </a:r>
                    </a:p>
                  </a:txBody>
                  <a:tcPr/>
                </a:tc>
                <a:extLst>
                  <a:ext uri="{0D108BD9-81ED-4DB2-BD59-A6C34878D82A}">
                    <a16:rowId xmlns:a16="http://schemas.microsoft.com/office/drawing/2014/main" val="10006"/>
                  </a:ext>
                </a:extLst>
              </a:tr>
              <a:tr h="384950">
                <a:tc>
                  <a:txBody>
                    <a:bodyPr/>
                    <a:lstStyle/>
                    <a:p>
                      <a:pPr algn="l"/>
                      <a:r>
                        <a:rPr lang="en-MY" sz="1800" b="1" dirty="0">
                          <a:latin typeface="Arial" panose="020B0604020202020204" pitchFamily="34" charset="0"/>
                          <a:cs typeface="Arial" panose="020B0604020202020204" pitchFamily="34" charset="0"/>
                        </a:rPr>
                        <a:t>PO8</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Individual and Collaborative Teamwork</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7"/>
                  </a:ext>
                </a:extLst>
              </a:tr>
              <a:tr h="384950">
                <a:tc>
                  <a:txBody>
                    <a:bodyPr/>
                    <a:lstStyle/>
                    <a:p>
                      <a:pPr algn="l"/>
                      <a:r>
                        <a:rPr lang="en-MY" sz="1800" b="1" dirty="0">
                          <a:latin typeface="Arial" panose="020B0604020202020204" pitchFamily="34" charset="0"/>
                          <a:cs typeface="Arial" panose="020B0604020202020204" pitchFamily="34" charset="0"/>
                        </a:rPr>
                        <a:t>PO9</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Communication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8"/>
                  </a:ext>
                </a:extLst>
              </a:tr>
              <a:tr h="384950">
                <a:tc>
                  <a:txBody>
                    <a:bodyPr/>
                    <a:lstStyle/>
                    <a:p>
                      <a:pPr algn="l"/>
                      <a:r>
                        <a:rPr lang="en-MY" sz="1800" b="1" dirty="0">
                          <a:latin typeface="Arial" panose="020B0604020202020204" pitchFamily="34" charset="0"/>
                          <a:cs typeface="Arial" panose="020B0604020202020204" pitchFamily="34" charset="0"/>
                        </a:rPr>
                        <a:t>PO10</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Project Management and Finance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9"/>
                  </a:ext>
                </a:extLst>
              </a:tr>
              <a:tr h="384950">
                <a:tc>
                  <a:txBody>
                    <a:bodyPr/>
                    <a:lstStyle/>
                    <a:p>
                      <a:pPr algn="l"/>
                      <a:r>
                        <a:rPr lang="en-MY" sz="1800" b="1" dirty="0">
                          <a:latin typeface="Arial" panose="020B0604020202020204" pitchFamily="34" charset="0"/>
                          <a:cs typeface="Arial" panose="020B0604020202020204" pitchFamily="34" charset="0"/>
                        </a:rPr>
                        <a:t>PO11</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Lifelong Learning</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10"/>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350412711"/>
              </p:ext>
            </p:extLst>
          </p:nvPr>
        </p:nvGraphicFramePr>
        <p:xfrm>
          <a:off x="4667536" y="892825"/>
          <a:ext cx="4203510" cy="5412625"/>
        </p:xfrm>
        <a:graphic>
          <a:graphicData uri="http://schemas.openxmlformats.org/drawingml/2006/table">
            <a:tbl>
              <a:tblPr firstRow="1" bandRow="1">
                <a:tableStyleId>{5940675A-B579-460E-94D1-54222C63F5DA}</a:tableStyleId>
              </a:tblPr>
              <a:tblGrid>
                <a:gridCol w="717540">
                  <a:extLst>
                    <a:ext uri="{9D8B030D-6E8A-4147-A177-3AD203B41FA5}">
                      <a16:colId xmlns:a16="http://schemas.microsoft.com/office/drawing/2014/main" val="20000"/>
                    </a:ext>
                  </a:extLst>
                </a:gridCol>
                <a:gridCol w="3485970">
                  <a:extLst>
                    <a:ext uri="{9D8B030D-6E8A-4147-A177-3AD203B41FA5}">
                      <a16:colId xmlns:a16="http://schemas.microsoft.com/office/drawing/2014/main" val="20001"/>
                    </a:ext>
                  </a:extLst>
                </a:gridCol>
              </a:tblGrid>
              <a:tr h="460077">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WK1</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Theory-based natural sciences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0"/>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WK2</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Conceptually-based mathematics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1"/>
                  </a:ext>
                </a:extLst>
              </a:tr>
              <a:tr h="718509">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WK3</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Theory-based engineering fundamentals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2"/>
                  </a:ext>
                </a:extLst>
              </a:tr>
              <a:tr h="718509">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WK4</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specialist knowledge for practice</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3"/>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WK5</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design and operations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4"/>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WK6</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practice (technology)</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5"/>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WK7</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in society</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6"/>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WK8</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Research literature</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7"/>
                  </a:ext>
                </a:extLst>
              </a:tr>
              <a:tr h="477605">
                <a:tc>
                  <a:txBody>
                    <a:bodyPr/>
                    <a:lstStyle/>
                    <a:p>
                      <a:pPr algn="ctr"/>
                      <a:r>
                        <a:rPr lang="en-US" sz="1800" b="1" kern="1200" dirty="0">
                          <a:solidFill>
                            <a:schemeClr val="tx1"/>
                          </a:solidFill>
                          <a:latin typeface="Arial" panose="020B0604020202020204" pitchFamily="34" charset="0"/>
                          <a:ea typeface="+mn-ea"/>
                          <a:cs typeface="Arial" panose="020B0604020202020204" pitchFamily="34" charset="0"/>
                        </a:rPr>
                        <a:t>WK9</a:t>
                      </a:r>
                    </a:p>
                  </a:txBody>
                  <a:tcPr anchor="ctr"/>
                </a:tc>
                <a:tc>
                  <a:txBody>
                    <a:bodyPr/>
                    <a:lstStyle/>
                    <a:p>
                      <a:pPr algn="l"/>
                      <a:r>
                        <a:rPr lang="en-US" sz="1800" kern="1200" dirty="0">
                          <a:solidFill>
                            <a:schemeClr val="tx1"/>
                          </a:solidFill>
                          <a:latin typeface="Arial" panose="020B0604020202020204" pitchFamily="34" charset="0"/>
                          <a:ea typeface="+mn-ea"/>
                          <a:cs typeface="Arial" panose="020B0604020202020204" pitchFamily="34" charset="0"/>
                        </a:rPr>
                        <a:t>Ethics, inclusive behavior and conduct</a:t>
                      </a:r>
                    </a:p>
                  </a:txBody>
                  <a:tcPr anchor="ctr"/>
                </a:tc>
                <a:extLst>
                  <a:ext uri="{0D108BD9-81ED-4DB2-BD59-A6C34878D82A}">
                    <a16:rowId xmlns:a16="http://schemas.microsoft.com/office/drawing/2014/main" val="4159091922"/>
                  </a:ext>
                </a:extLst>
              </a:tr>
            </a:tbl>
          </a:graphicData>
        </a:graphic>
      </p:graphicFrame>
      <p:sp>
        <p:nvSpPr>
          <p:cNvPr id="3" name="Rectangle 2"/>
          <p:cNvSpPr/>
          <p:nvPr/>
        </p:nvSpPr>
        <p:spPr>
          <a:xfrm>
            <a:off x="217779" y="3139284"/>
            <a:ext cx="4013024" cy="404016"/>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667536" y="4711701"/>
            <a:ext cx="4203510" cy="469899"/>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5C87417D-F94D-8181-D45E-58BCDAD6B86F}"/>
              </a:ext>
            </a:extLst>
          </p:cNvPr>
          <p:cNvSpPr/>
          <p:nvPr/>
        </p:nvSpPr>
        <p:spPr>
          <a:xfrm>
            <a:off x="4667536" y="892825"/>
            <a:ext cx="4203510" cy="466075"/>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9CA61435-3916-EDBA-BE67-80F74EDFA9C6}"/>
              </a:ext>
            </a:extLst>
          </p:cNvPr>
          <p:cNvSpPr/>
          <p:nvPr/>
        </p:nvSpPr>
        <p:spPr>
          <a:xfrm>
            <a:off x="4667536" y="3457867"/>
            <a:ext cx="4203510" cy="593434"/>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DEB6112-DDC2-90AB-FFA6-2FFD6BD99F1B}"/>
              </a:ext>
            </a:extLst>
          </p:cNvPr>
          <p:cNvSpPr txBox="1"/>
          <p:nvPr/>
        </p:nvSpPr>
        <p:spPr>
          <a:xfrm>
            <a:off x="0" y="183218"/>
            <a:ext cx="9143999" cy="553998"/>
          </a:xfrm>
          <a:prstGeom prst="rect">
            <a:avLst/>
          </a:prstGeom>
          <a:noFill/>
        </p:spPr>
        <p:txBody>
          <a:bodyPr wrap="square">
            <a:spAutoFit/>
          </a:bodyPr>
          <a:lstStyle/>
          <a:p>
            <a:pPr algn="ctr"/>
            <a:r>
              <a:rPr lang="en-MY" sz="3000" b="1" dirty="0">
                <a:ln w="13462">
                  <a:solidFill>
                    <a:schemeClr val="tx1">
                      <a:lumMod val="50000"/>
                      <a:lumOff val="50000"/>
                    </a:schemeClr>
                  </a:solidFill>
                  <a:prstDash val="solid"/>
                </a:ln>
                <a:latin typeface="Arial" panose="020B0604020202020204" pitchFamily="34" charset="0"/>
                <a:cs typeface="Arial" panose="020B0604020202020204" pitchFamily="34" charset="0"/>
              </a:rPr>
              <a:t>Linkage between PO &amp; WK</a:t>
            </a:r>
          </a:p>
        </p:txBody>
      </p:sp>
    </p:spTree>
    <p:extLst>
      <p:ext uri="{BB962C8B-B14F-4D97-AF65-F5344CB8AC3E}">
        <p14:creationId xmlns:p14="http://schemas.microsoft.com/office/powerpoint/2010/main" val="3762622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up)">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up)">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53031718"/>
              </p:ext>
            </p:extLst>
          </p:nvPr>
        </p:nvGraphicFramePr>
        <p:xfrm>
          <a:off x="217779" y="878795"/>
          <a:ext cx="4013024" cy="5061624"/>
        </p:xfrm>
        <a:graphic>
          <a:graphicData uri="http://schemas.openxmlformats.org/drawingml/2006/table">
            <a:tbl>
              <a:tblPr firstRow="1" bandRow="1">
                <a:tableStyleId>{5940675A-B579-460E-94D1-54222C63F5DA}</a:tableStyleId>
              </a:tblPr>
              <a:tblGrid>
                <a:gridCol w="960978">
                  <a:extLst>
                    <a:ext uri="{9D8B030D-6E8A-4147-A177-3AD203B41FA5}">
                      <a16:colId xmlns:a16="http://schemas.microsoft.com/office/drawing/2014/main" val="20000"/>
                    </a:ext>
                  </a:extLst>
                </a:gridCol>
                <a:gridCol w="3052046">
                  <a:extLst>
                    <a:ext uri="{9D8B030D-6E8A-4147-A177-3AD203B41FA5}">
                      <a16:colId xmlns:a16="http://schemas.microsoft.com/office/drawing/2014/main" val="20001"/>
                    </a:ext>
                  </a:extLst>
                </a:gridCol>
              </a:tblGrid>
              <a:tr h="446734">
                <a:tc>
                  <a:txBody>
                    <a:bodyPr/>
                    <a:lstStyle/>
                    <a:p>
                      <a:pPr algn="l"/>
                      <a:r>
                        <a:rPr lang="en-MY" sz="1800" b="1" dirty="0">
                          <a:latin typeface="Arial" panose="020B0604020202020204" pitchFamily="34" charset="0"/>
                          <a:cs typeface="Arial" panose="020B0604020202020204" pitchFamily="34" charset="0"/>
                        </a:rPr>
                        <a:t>PO1</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Engineering Knowledge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0"/>
                  </a:ext>
                </a:extLst>
              </a:tr>
              <a:tr h="384950">
                <a:tc>
                  <a:txBody>
                    <a:bodyPr/>
                    <a:lstStyle/>
                    <a:p>
                      <a:pPr algn="l"/>
                      <a:r>
                        <a:rPr lang="en-MY" sz="1800" b="1" dirty="0">
                          <a:latin typeface="Arial" panose="020B0604020202020204" pitchFamily="34" charset="0"/>
                          <a:cs typeface="Arial" panose="020B0604020202020204" pitchFamily="34" charset="0"/>
                        </a:rPr>
                        <a:t>PO2</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Problem Analysis</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1"/>
                  </a:ext>
                </a:extLst>
              </a:tr>
              <a:tr h="384950">
                <a:tc>
                  <a:txBody>
                    <a:bodyPr/>
                    <a:lstStyle/>
                    <a:p>
                      <a:pPr algn="l"/>
                      <a:r>
                        <a:rPr lang="en-MY" sz="1800" b="1" dirty="0">
                          <a:latin typeface="Arial" panose="020B0604020202020204" pitchFamily="34" charset="0"/>
                          <a:cs typeface="Arial" panose="020B0604020202020204" pitchFamily="34" charset="0"/>
                        </a:rPr>
                        <a:t>PO3</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Design/Development of Solution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2"/>
                  </a:ext>
                </a:extLst>
              </a:tr>
              <a:tr h="384950">
                <a:tc>
                  <a:txBody>
                    <a:bodyPr/>
                    <a:lstStyle/>
                    <a:p>
                      <a:pPr algn="l"/>
                      <a:r>
                        <a:rPr lang="en-MY" sz="1800" b="1" dirty="0">
                          <a:latin typeface="Arial" panose="020B0604020202020204" pitchFamily="34" charset="0"/>
                          <a:cs typeface="Arial" panose="020B0604020202020204" pitchFamily="34" charset="0"/>
                        </a:rPr>
                        <a:t>PO4</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Investigation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3"/>
                  </a:ext>
                </a:extLst>
              </a:tr>
              <a:tr h="384950">
                <a:tc>
                  <a:txBody>
                    <a:bodyPr/>
                    <a:lstStyle/>
                    <a:p>
                      <a:pPr algn="l"/>
                      <a:r>
                        <a:rPr lang="en-MY" sz="1800" b="1" dirty="0">
                          <a:latin typeface="Arial" panose="020B0604020202020204" pitchFamily="34" charset="0"/>
                          <a:cs typeface="Arial" panose="020B0604020202020204" pitchFamily="34" charset="0"/>
                        </a:rPr>
                        <a:t>PO5</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Tool Usage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4"/>
                  </a:ext>
                </a:extLst>
              </a:tr>
              <a:tr h="384950">
                <a:tc>
                  <a:txBody>
                    <a:bodyPr/>
                    <a:lstStyle/>
                    <a:p>
                      <a:pPr algn="l"/>
                      <a:r>
                        <a:rPr lang="en-MY" sz="1800" b="1" dirty="0">
                          <a:latin typeface="Arial" panose="020B0604020202020204" pitchFamily="34" charset="0"/>
                          <a:cs typeface="Arial" panose="020B0604020202020204" pitchFamily="34" charset="0"/>
                        </a:rPr>
                        <a:t>PO6</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The Engineer and the World</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5"/>
                  </a:ext>
                </a:extLst>
              </a:tr>
              <a:tr h="384950">
                <a:tc>
                  <a:txBody>
                    <a:bodyPr/>
                    <a:lstStyle/>
                    <a:p>
                      <a:pPr algn="l"/>
                      <a:r>
                        <a:rPr lang="en-MY" sz="1800" b="1" dirty="0">
                          <a:latin typeface="Arial" panose="020B0604020202020204" pitchFamily="34" charset="0"/>
                          <a:cs typeface="Arial" panose="020B0604020202020204" pitchFamily="34" charset="0"/>
                        </a:rPr>
                        <a:t>PO7</a:t>
                      </a:r>
                      <a:endParaRPr lang="en-US" sz="1800" b="1" dirty="0">
                        <a:latin typeface="Arial" panose="020B0604020202020204" pitchFamily="34" charset="0"/>
                        <a:cs typeface="Arial" panose="020B0604020202020204" pitchFamily="34" charset="0"/>
                      </a:endParaRPr>
                    </a:p>
                  </a:txBody>
                  <a:tcPr/>
                </a:tc>
                <a:tc>
                  <a:txBody>
                    <a:bodyPr/>
                    <a:lstStyle/>
                    <a:p>
                      <a:r>
                        <a:rPr lang="en-US" sz="1800" kern="1200" dirty="0">
                          <a:solidFill>
                            <a:schemeClr val="tx1"/>
                          </a:solidFill>
                          <a:latin typeface="Arial" panose="020B0604020202020204" pitchFamily="34" charset="0"/>
                          <a:ea typeface="+mn-ea"/>
                          <a:cs typeface="Arial" panose="020B0604020202020204" pitchFamily="34" charset="0"/>
                        </a:rPr>
                        <a:t>Ethics</a:t>
                      </a:r>
                    </a:p>
                  </a:txBody>
                  <a:tcPr/>
                </a:tc>
                <a:extLst>
                  <a:ext uri="{0D108BD9-81ED-4DB2-BD59-A6C34878D82A}">
                    <a16:rowId xmlns:a16="http://schemas.microsoft.com/office/drawing/2014/main" val="10006"/>
                  </a:ext>
                </a:extLst>
              </a:tr>
              <a:tr h="384950">
                <a:tc>
                  <a:txBody>
                    <a:bodyPr/>
                    <a:lstStyle/>
                    <a:p>
                      <a:pPr algn="l"/>
                      <a:r>
                        <a:rPr lang="en-MY" sz="1800" b="1" dirty="0">
                          <a:latin typeface="Arial" panose="020B0604020202020204" pitchFamily="34" charset="0"/>
                          <a:cs typeface="Arial" panose="020B0604020202020204" pitchFamily="34" charset="0"/>
                        </a:rPr>
                        <a:t>PO8</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Individual and Collaborative Teamwork</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7"/>
                  </a:ext>
                </a:extLst>
              </a:tr>
              <a:tr h="384950">
                <a:tc>
                  <a:txBody>
                    <a:bodyPr/>
                    <a:lstStyle/>
                    <a:p>
                      <a:pPr algn="l"/>
                      <a:r>
                        <a:rPr lang="en-MY" sz="1800" b="1" dirty="0">
                          <a:latin typeface="Arial" panose="020B0604020202020204" pitchFamily="34" charset="0"/>
                          <a:cs typeface="Arial" panose="020B0604020202020204" pitchFamily="34" charset="0"/>
                        </a:rPr>
                        <a:t>PO9</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Communication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8"/>
                  </a:ext>
                </a:extLst>
              </a:tr>
              <a:tr h="384950">
                <a:tc>
                  <a:txBody>
                    <a:bodyPr/>
                    <a:lstStyle/>
                    <a:p>
                      <a:pPr algn="l"/>
                      <a:r>
                        <a:rPr lang="en-MY" sz="1800" b="1" dirty="0">
                          <a:latin typeface="Arial" panose="020B0604020202020204" pitchFamily="34" charset="0"/>
                          <a:cs typeface="Arial" panose="020B0604020202020204" pitchFamily="34" charset="0"/>
                        </a:rPr>
                        <a:t>PO10</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Project Management and Finance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9"/>
                  </a:ext>
                </a:extLst>
              </a:tr>
              <a:tr h="384950">
                <a:tc>
                  <a:txBody>
                    <a:bodyPr/>
                    <a:lstStyle/>
                    <a:p>
                      <a:pPr algn="l"/>
                      <a:r>
                        <a:rPr lang="en-MY" sz="1800" b="1" dirty="0">
                          <a:latin typeface="Arial" panose="020B0604020202020204" pitchFamily="34" charset="0"/>
                          <a:cs typeface="Arial" panose="020B0604020202020204" pitchFamily="34" charset="0"/>
                        </a:rPr>
                        <a:t>PO11</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Lifelong Learning</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10"/>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894037229"/>
              </p:ext>
            </p:extLst>
          </p:nvPr>
        </p:nvGraphicFramePr>
        <p:xfrm>
          <a:off x="4667536" y="892825"/>
          <a:ext cx="4203510" cy="5412625"/>
        </p:xfrm>
        <a:graphic>
          <a:graphicData uri="http://schemas.openxmlformats.org/drawingml/2006/table">
            <a:tbl>
              <a:tblPr firstRow="1" bandRow="1">
                <a:tableStyleId>{5940675A-B579-460E-94D1-54222C63F5DA}</a:tableStyleId>
              </a:tblPr>
              <a:tblGrid>
                <a:gridCol w="717540">
                  <a:extLst>
                    <a:ext uri="{9D8B030D-6E8A-4147-A177-3AD203B41FA5}">
                      <a16:colId xmlns:a16="http://schemas.microsoft.com/office/drawing/2014/main" val="20000"/>
                    </a:ext>
                  </a:extLst>
                </a:gridCol>
                <a:gridCol w="3485970">
                  <a:extLst>
                    <a:ext uri="{9D8B030D-6E8A-4147-A177-3AD203B41FA5}">
                      <a16:colId xmlns:a16="http://schemas.microsoft.com/office/drawing/2014/main" val="20001"/>
                    </a:ext>
                  </a:extLst>
                </a:gridCol>
              </a:tblGrid>
              <a:tr h="460077">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WK1</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Theory-based natural sciences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0"/>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WK2</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Conceptually-based mathematics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1"/>
                  </a:ext>
                </a:extLst>
              </a:tr>
              <a:tr h="718509">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WK3</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Theory-based engineering fundamentals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2"/>
                  </a:ext>
                </a:extLst>
              </a:tr>
              <a:tr h="718509">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WK4</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specialist knowledge for practice</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3"/>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WK5</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design and operations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4"/>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WK6</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practice (technology)</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5"/>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WK7</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in society</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6"/>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WK8</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Research literature</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7"/>
                  </a:ext>
                </a:extLst>
              </a:tr>
              <a:tr h="477605">
                <a:tc>
                  <a:txBody>
                    <a:bodyPr/>
                    <a:lstStyle/>
                    <a:p>
                      <a:pPr algn="ctr"/>
                      <a:r>
                        <a:rPr lang="en-US" sz="1800" b="1" kern="1200" dirty="0">
                          <a:solidFill>
                            <a:schemeClr val="tx1"/>
                          </a:solidFill>
                          <a:latin typeface="Arial" panose="020B0604020202020204" pitchFamily="34" charset="0"/>
                          <a:ea typeface="+mn-ea"/>
                          <a:cs typeface="Arial" panose="020B0604020202020204" pitchFamily="34" charset="0"/>
                        </a:rPr>
                        <a:t>WK9</a:t>
                      </a:r>
                    </a:p>
                  </a:txBody>
                  <a:tcPr anchor="ctr"/>
                </a:tc>
                <a:tc>
                  <a:txBody>
                    <a:bodyPr/>
                    <a:lstStyle/>
                    <a:p>
                      <a:pPr algn="l"/>
                      <a:r>
                        <a:rPr lang="en-US" sz="1800" kern="1200" dirty="0">
                          <a:solidFill>
                            <a:schemeClr val="tx1"/>
                          </a:solidFill>
                          <a:latin typeface="Arial" panose="020B0604020202020204" pitchFamily="34" charset="0"/>
                          <a:ea typeface="+mn-ea"/>
                          <a:cs typeface="Arial" panose="020B0604020202020204" pitchFamily="34" charset="0"/>
                        </a:rPr>
                        <a:t>Ethics, inclusive behavior and conduct</a:t>
                      </a:r>
                    </a:p>
                  </a:txBody>
                  <a:tcPr anchor="ctr"/>
                </a:tc>
                <a:extLst>
                  <a:ext uri="{0D108BD9-81ED-4DB2-BD59-A6C34878D82A}">
                    <a16:rowId xmlns:a16="http://schemas.microsoft.com/office/drawing/2014/main" val="4159091922"/>
                  </a:ext>
                </a:extLst>
              </a:tr>
            </a:tbl>
          </a:graphicData>
        </a:graphic>
      </p:graphicFrame>
      <p:sp>
        <p:nvSpPr>
          <p:cNvPr id="3" name="Rectangle 2"/>
          <p:cNvSpPr/>
          <p:nvPr/>
        </p:nvSpPr>
        <p:spPr>
          <a:xfrm>
            <a:off x="217779" y="3492500"/>
            <a:ext cx="4013024" cy="404016"/>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667536" y="5666726"/>
            <a:ext cx="4203510" cy="623484"/>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175BCA94-D61D-5A7E-58B7-92A21EDB7D1A}"/>
              </a:ext>
            </a:extLst>
          </p:cNvPr>
          <p:cNvSpPr txBox="1"/>
          <p:nvPr/>
        </p:nvSpPr>
        <p:spPr>
          <a:xfrm>
            <a:off x="0" y="183218"/>
            <a:ext cx="9143999" cy="553998"/>
          </a:xfrm>
          <a:prstGeom prst="rect">
            <a:avLst/>
          </a:prstGeom>
          <a:noFill/>
        </p:spPr>
        <p:txBody>
          <a:bodyPr wrap="square">
            <a:spAutoFit/>
          </a:bodyPr>
          <a:lstStyle/>
          <a:p>
            <a:pPr algn="ctr"/>
            <a:r>
              <a:rPr lang="en-MY" sz="3000" b="1" dirty="0">
                <a:ln w="13462">
                  <a:solidFill>
                    <a:schemeClr val="tx1">
                      <a:lumMod val="50000"/>
                      <a:lumOff val="50000"/>
                    </a:schemeClr>
                  </a:solidFill>
                  <a:prstDash val="solid"/>
                </a:ln>
                <a:latin typeface="Arial" panose="020B0604020202020204" pitchFamily="34" charset="0"/>
                <a:cs typeface="Arial" panose="020B0604020202020204" pitchFamily="34" charset="0"/>
              </a:rPr>
              <a:t>Linkage between PO &amp; WK</a:t>
            </a:r>
          </a:p>
        </p:txBody>
      </p:sp>
    </p:spTree>
    <p:extLst>
      <p:ext uri="{BB962C8B-B14F-4D97-AF65-F5344CB8AC3E}">
        <p14:creationId xmlns:p14="http://schemas.microsoft.com/office/powerpoint/2010/main" val="1983381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175870016"/>
              </p:ext>
            </p:extLst>
          </p:nvPr>
        </p:nvGraphicFramePr>
        <p:xfrm>
          <a:off x="217779" y="891495"/>
          <a:ext cx="4013024" cy="5061624"/>
        </p:xfrm>
        <a:graphic>
          <a:graphicData uri="http://schemas.openxmlformats.org/drawingml/2006/table">
            <a:tbl>
              <a:tblPr firstRow="1" bandRow="1">
                <a:tableStyleId>{5940675A-B579-460E-94D1-54222C63F5DA}</a:tableStyleId>
              </a:tblPr>
              <a:tblGrid>
                <a:gridCol w="960978">
                  <a:extLst>
                    <a:ext uri="{9D8B030D-6E8A-4147-A177-3AD203B41FA5}">
                      <a16:colId xmlns:a16="http://schemas.microsoft.com/office/drawing/2014/main" val="20000"/>
                    </a:ext>
                  </a:extLst>
                </a:gridCol>
                <a:gridCol w="3052046">
                  <a:extLst>
                    <a:ext uri="{9D8B030D-6E8A-4147-A177-3AD203B41FA5}">
                      <a16:colId xmlns:a16="http://schemas.microsoft.com/office/drawing/2014/main" val="20001"/>
                    </a:ext>
                  </a:extLst>
                </a:gridCol>
              </a:tblGrid>
              <a:tr h="446734">
                <a:tc>
                  <a:txBody>
                    <a:bodyPr/>
                    <a:lstStyle/>
                    <a:p>
                      <a:pPr algn="l"/>
                      <a:r>
                        <a:rPr lang="en-MY" sz="1800" b="1" dirty="0">
                          <a:latin typeface="Arial" panose="020B0604020202020204" pitchFamily="34" charset="0"/>
                          <a:cs typeface="Arial" panose="020B0604020202020204" pitchFamily="34" charset="0"/>
                        </a:rPr>
                        <a:t>PO1</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Engineering Knowledge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0"/>
                  </a:ext>
                </a:extLst>
              </a:tr>
              <a:tr h="384950">
                <a:tc>
                  <a:txBody>
                    <a:bodyPr/>
                    <a:lstStyle/>
                    <a:p>
                      <a:pPr algn="l"/>
                      <a:r>
                        <a:rPr lang="en-MY" sz="1800" b="1" dirty="0">
                          <a:latin typeface="Arial" panose="020B0604020202020204" pitchFamily="34" charset="0"/>
                          <a:cs typeface="Arial" panose="020B0604020202020204" pitchFamily="34" charset="0"/>
                        </a:rPr>
                        <a:t>PO2</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Problem Analysis</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1"/>
                  </a:ext>
                </a:extLst>
              </a:tr>
              <a:tr h="384950">
                <a:tc>
                  <a:txBody>
                    <a:bodyPr/>
                    <a:lstStyle/>
                    <a:p>
                      <a:pPr algn="l"/>
                      <a:r>
                        <a:rPr lang="en-MY" sz="1800" b="1" dirty="0">
                          <a:latin typeface="Arial" panose="020B0604020202020204" pitchFamily="34" charset="0"/>
                          <a:cs typeface="Arial" panose="020B0604020202020204" pitchFamily="34" charset="0"/>
                        </a:rPr>
                        <a:t>PO3</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Design/Development of Solution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2"/>
                  </a:ext>
                </a:extLst>
              </a:tr>
              <a:tr h="384950">
                <a:tc>
                  <a:txBody>
                    <a:bodyPr/>
                    <a:lstStyle/>
                    <a:p>
                      <a:pPr algn="l"/>
                      <a:r>
                        <a:rPr lang="en-MY" sz="1800" b="1" dirty="0">
                          <a:latin typeface="Arial" panose="020B0604020202020204" pitchFamily="34" charset="0"/>
                          <a:cs typeface="Arial" panose="020B0604020202020204" pitchFamily="34" charset="0"/>
                        </a:rPr>
                        <a:t>PO4</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Investigation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3"/>
                  </a:ext>
                </a:extLst>
              </a:tr>
              <a:tr h="384950">
                <a:tc>
                  <a:txBody>
                    <a:bodyPr/>
                    <a:lstStyle/>
                    <a:p>
                      <a:pPr algn="l"/>
                      <a:r>
                        <a:rPr lang="en-MY" sz="1800" b="1" dirty="0">
                          <a:latin typeface="Arial" panose="020B0604020202020204" pitchFamily="34" charset="0"/>
                          <a:cs typeface="Arial" panose="020B0604020202020204" pitchFamily="34" charset="0"/>
                        </a:rPr>
                        <a:t>PO5</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Tool Usage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4"/>
                  </a:ext>
                </a:extLst>
              </a:tr>
              <a:tr h="384950">
                <a:tc>
                  <a:txBody>
                    <a:bodyPr/>
                    <a:lstStyle/>
                    <a:p>
                      <a:pPr algn="l"/>
                      <a:r>
                        <a:rPr lang="en-MY" sz="1800" b="1" dirty="0">
                          <a:latin typeface="Arial" panose="020B0604020202020204" pitchFamily="34" charset="0"/>
                          <a:cs typeface="Arial" panose="020B0604020202020204" pitchFamily="34" charset="0"/>
                        </a:rPr>
                        <a:t>PO6</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The Engineer and the World</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5"/>
                  </a:ext>
                </a:extLst>
              </a:tr>
              <a:tr h="384950">
                <a:tc>
                  <a:txBody>
                    <a:bodyPr/>
                    <a:lstStyle/>
                    <a:p>
                      <a:pPr algn="l"/>
                      <a:r>
                        <a:rPr lang="en-MY" sz="1800" b="1" dirty="0">
                          <a:latin typeface="Arial" panose="020B0604020202020204" pitchFamily="34" charset="0"/>
                          <a:cs typeface="Arial" panose="020B0604020202020204" pitchFamily="34" charset="0"/>
                        </a:rPr>
                        <a:t>PO7</a:t>
                      </a:r>
                      <a:endParaRPr lang="en-US" sz="1800" b="1" dirty="0">
                        <a:latin typeface="Arial" panose="020B0604020202020204" pitchFamily="34" charset="0"/>
                        <a:cs typeface="Arial" panose="020B0604020202020204" pitchFamily="34" charset="0"/>
                      </a:endParaRPr>
                    </a:p>
                  </a:txBody>
                  <a:tcPr/>
                </a:tc>
                <a:tc>
                  <a:txBody>
                    <a:bodyPr/>
                    <a:lstStyle/>
                    <a:p>
                      <a:r>
                        <a:rPr lang="en-US" sz="1800" kern="1200" dirty="0">
                          <a:solidFill>
                            <a:schemeClr val="tx1"/>
                          </a:solidFill>
                          <a:latin typeface="Arial" panose="020B0604020202020204" pitchFamily="34" charset="0"/>
                          <a:ea typeface="+mn-ea"/>
                          <a:cs typeface="Arial" panose="020B0604020202020204" pitchFamily="34" charset="0"/>
                        </a:rPr>
                        <a:t>Ethics</a:t>
                      </a:r>
                    </a:p>
                  </a:txBody>
                  <a:tcPr/>
                </a:tc>
                <a:extLst>
                  <a:ext uri="{0D108BD9-81ED-4DB2-BD59-A6C34878D82A}">
                    <a16:rowId xmlns:a16="http://schemas.microsoft.com/office/drawing/2014/main" val="10006"/>
                  </a:ext>
                </a:extLst>
              </a:tr>
              <a:tr h="384950">
                <a:tc>
                  <a:txBody>
                    <a:bodyPr/>
                    <a:lstStyle/>
                    <a:p>
                      <a:pPr algn="l"/>
                      <a:r>
                        <a:rPr lang="en-MY" sz="1800" b="1" dirty="0">
                          <a:latin typeface="Arial" panose="020B0604020202020204" pitchFamily="34" charset="0"/>
                          <a:cs typeface="Arial" panose="020B0604020202020204" pitchFamily="34" charset="0"/>
                        </a:rPr>
                        <a:t>PO8</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Individual and Collaborative Teamwork</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7"/>
                  </a:ext>
                </a:extLst>
              </a:tr>
              <a:tr h="384950">
                <a:tc>
                  <a:txBody>
                    <a:bodyPr/>
                    <a:lstStyle/>
                    <a:p>
                      <a:pPr algn="l"/>
                      <a:r>
                        <a:rPr lang="en-MY" sz="1800" b="1" dirty="0">
                          <a:latin typeface="Arial" panose="020B0604020202020204" pitchFamily="34" charset="0"/>
                          <a:cs typeface="Arial" panose="020B0604020202020204" pitchFamily="34" charset="0"/>
                        </a:rPr>
                        <a:t>PO9</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Communication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8"/>
                  </a:ext>
                </a:extLst>
              </a:tr>
              <a:tr h="384950">
                <a:tc>
                  <a:txBody>
                    <a:bodyPr/>
                    <a:lstStyle/>
                    <a:p>
                      <a:pPr algn="l"/>
                      <a:r>
                        <a:rPr lang="en-MY" sz="1800" b="1" dirty="0">
                          <a:latin typeface="Arial" panose="020B0604020202020204" pitchFamily="34" charset="0"/>
                          <a:cs typeface="Arial" panose="020B0604020202020204" pitchFamily="34" charset="0"/>
                        </a:rPr>
                        <a:t>PO10</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Project Management and Finance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9"/>
                  </a:ext>
                </a:extLst>
              </a:tr>
              <a:tr h="384950">
                <a:tc>
                  <a:txBody>
                    <a:bodyPr/>
                    <a:lstStyle/>
                    <a:p>
                      <a:pPr algn="l"/>
                      <a:r>
                        <a:rPr lang="en-MY" sz="1800" b="1" dirty="0">
                          <a:latin typeface="Arial" panose="020B0604020202020204" pitchFamily="34" charset="0"/>
                          <a:cs typeface="Arial" panose="020B0604020202020204" pitchFamily="34" charset="0"/>
                        </a:rPr>
                        <a:t>PO11</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Lifelong Learning</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10"/>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597860895"/>
              </p:ext>
            </p:extLst>
          </p:nvPr>
        </p:nvGraphicFramePr>
        <p:xfrm>
          <a:off x="4667536" y="892825"/>
          <a:ext cx="4203510" cy="5412625"/>
        </p:xfrm>
        <a:graphic>
          <a:graphicData uri="http://schemas.openxmlformats.org/drawingml/2006/table">
            <a:tbl>
              <a:tblPr firstRow="1" bandRow="1">
                <a:tableStyleId>{5940675A-B579-460E-94D1-54222C63F5DA}</a:tableStyleId>
              </a:tblPr>
              <a:tblGrid>
                <a:gridCol w="717540">
                  <a:extLst>
                    <a:ext uri="{9D8B030D-6E8A-4147-A177-3AD203B41FA5}">
                      <a16:colId xmlns:a16="http://schemas.microsoft.com/office/drawing/2014/main" val="20000"/>
                    </a:ext>
                  </a:extLst>
                </a:gridCol>
                <a:gridCol w="3485970">
                  <a:extLst>
                    <a:ext uri="{9D8B030D-6E8A-4147-A177-3AD203B41FA5}">
                      <a16:colId xmlns:a16="http://schemas.microsoft.com/office/drawing/2014/main" val="20001"/>
                    </a:ext>
                  </a:extLst>
                </a:gridCol>
              </a:tblGrid>
              <a:tr h="460077">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WK1</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Theory-based natural sciences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0"/>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WK2</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Conceptually-based mathematics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1"/>
                  </a:ext>
                </a:extLst>
              </a:tr>
              <a:tr h="718509">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WK3</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Theory-based engineering fundamentals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2"/>
                  </a:ext>
                </a:extLst>
              </a:tr>
              <a:tr h="718509">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WK4</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specialist knowledge for practice</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3"/>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WK5</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design and operations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4"/>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WK6</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practice (technology)</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5"/>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WK7</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in society</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6"/>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WK8</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Research literature</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7"/>
                  </a:ext>
                </a:extLst>
              </a:tr>
              <a:tr h="477605">
                <a:tc>
                  <a:txBody>
                    <a:bodyPr/>
                    <a:lstStyle/>
                    <a:p>
                      <a:pPr algn="ctr"/>
                      <a:r>
                        <a:rPr lang="en-US" sz="1800" b="1" kern="1200" dirty="0">
                          <a:solidFill>
                            <a:schemeClr val="tx1"/>
                          </a:solidFill>
                          <a:latin typeface="Arial" panose="020B0604020202020204" pitchFamily="34" charset="0"/>
                          <a:ea typeface="+mn-ea"/>
                          <a:cs typeface="Arial" panose="020B0604020202020204" pitchFamily="34" charset="0"/>
                        </a:rPr>
                        <a:t>WK9</a:t>
                      </a:r>
                    </a:p>
                  </a:txBody>
                  <a:tcPr anchor="ctr"/>
                </a:tc>
                <a:tc>
                  <a:txBody>
                    <a:bodyPr/>
                    <a:lstStyle/>
                    <a:p>
                      <a:pPr algn="l"/>
                      <a:r>
                        <a:rPr lang="en-US" sz="1800" kern="1200" dirty="0">
                          <a:solidFill>
                            <a:schemeClr val="tx1"/>
                          </a:solidFill>
                          <a:latin typeface="Arial" panose="020B0604020202020204" pitchFamily="34" charset="0"/>
                          <a:ea typeface="+mn-ea"/>
                          <a:cs typeface="Arial" panose="020B0604020202020204" pitchFamily="34" charset="0"/>
                        </a:rPr>
                        <a:t>Ethics, inclusive behavior and conduct</a:t>
                      </a:r>
                    </a:p>
                  </a:txBody>
                  <a:tcPr anchor="ctr"/>
                </a:tc>
                <a:extLst>
                  <a:ext uri="{0D108BD9-81ED-4DB2-BD59-A6C34878D82A}">
                    <a16:rowId xmlns:a16="http://schemas.microsoft.com/office/drawing/2014/main" val="4159091922"/>
                  </a:ext>
                </a:extLst>
              </a:tr>
            </a:tbl>
          </a:graphicData>
        </a:graphic>
      </p:graphicFrame>
      <p:sp>
        <p:nvSpPr>
          <p:cNvPr id="3" name="Rectangle 2"/>
          <p:cNvSpPr/>
          <p:nvPr/>
        </p:nvSpPr>
        <p:spPr>
          <a:xfrm>
            <a:off x="217779" y="3924300"/>
            <a:ext cx="4013024" cy="596900"/>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667536" y="5666726"/>
            <a:ext cx="4203510" cy="623484"/>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31F8DE02-C7DE-9F1F-08F3-07DB2C5E36E0}"/>
              </a:ext>
            </a:extLst>
          </p:cNvPr>
          <p:cNvSpPr txBox="1"/>
          <p:nvPr/>
        </p:nvSpPr>
        <p:spPr>
          <a:xfrm>
            <a:off x="0" y="183218"/>
            <a:ext cx="9143999" cy="553998"/>
          </a:xfrm>
          <a:prstGeom prst="rect">
            <a:avLst/>
          </a:prstGeom>
          <a:noFill/>
        </p:spPr>
        <p:txBody>
          <a:bodyPr wrap="square">
            <a:spAutoFit/>
          </a:bodyPr>
          <a:lstStyle/>
          <a:p>
            <a:pPr algn="ctr"/>
            <a:r>
              <a:rPr lang="en-MY" sz="3000" b="1" dirty="0">
                <a:ln w="13462">
                  <a:solidFill>
                    <a:schemeClr val="tx1">
                      <a:lumMod val="50000"/>
                      <a:lumOff val="50000"/>
                    </a:schemeClr>
                  </a:solidFill>
                  <a:prstDash val="solid"/>
                </a:ln>
                <a:latin typeface="Arial" panose="020B0604020202020204" pitchFamily="34" charset="0"/>
                <a:cs typeface="Arial" panose="020B0604020202020204" pitchFamily="34" charset="0"/>
              </a:rPr>
              <a:t>Linkage between PO &amp; WK</a:t>
            </a:r>
          </a:p>
        </p:txBody>
      </p:sp>
    </p:spTree>
    <p:extLst>
      <p:ext uri="{BB962C8B-B14F-4D97-AF65-F5344CB8AC3E}">
        <p14:creationId xmlns:p14="http://schemas.microsoft.com/office/powerpoint/2010/main" val="4125103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64842247"/>
              </p:ext>
            </p:extLst>
          </p:nvPr>
        </p:nvGraphicFramePr>
        <p:xfrm>
          <a:off x="217779" y="904195"/>
          <a:ext cx="4013024" cy="5061624"/>
        </p:xfrm>
        <a:graphic>
          <a:graphicData uri="http://schemas.openxmlformats.org/drawingml/2006/table">
            <a:tbl>
              <a:tblPr firstRow="1" bandRow="1">
                <a:tableStyleId>{5940675A-B579-460E-94D1-54222C63F5DA}</a:tableStyleId>
              </a:tblPr>
              <a:tblGrid>
                <a:gridCol w="960978">
                  <a:extLst>
                    <a:ext uri="{9D8B030D-6E8A-4147-A177-3AD203B41FA5}">
                      <a16:colId xmlns:a16="http://schemas.microsoft.com/office/drawing/2014/main" val="20000"/>
                    </a:ext>
                  </a:extLst>
                </a:gridCol>
                <a:gridCol w="3052046">
                  <a:extLst>
                    <a:ext uri="{9D8B030D-6E8A-4147-A177-3AD203B41FA5}">
                      <a16:colId xmlns:a16="http://schemas.microsoft.com/office/drawing/2014/main" val="20001"/>
                    </a:ext>
                  </a:extLst>
                </a:gridCol>
              </a:tblGrid>
              <a:tr h="446734">
                <a:tc>
                  <a:txBody>
                    <a:bodyPr/>
                    <a:lstStyle/>
                    <a:p>
                      <a:pPr algn="l"/>
                      <a:r>
                        <a:rPr lang="en-MY" sz="1800" b="1" dirty="0">
                          <a:latin typeface="Arial" panose="020B0604020202020204" pitchFamily="34" charset="0"/>
                          <a:cs typeface="Arial" panose="020B0604020202020204" pitchFamily="34" charset="0"/>
                        </a:rPr>
                        <a:t>PO1</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Engineering Knowledge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0"/>
                  </a:ext>
                </a:extLst>
              </a:tr>
              <a:tr h="384950">
                <a:tc>
                  <a:txBody>
                    <a:bodyPr/>
                    <a:lstStyle/>
                    <a:p>
                      <a:pPr algn="l"/>
                      <a:r>
                        <a:rPr lang="en-MY" sz="1800" b="1" dirty="0">
                          <a:latin typeface="Arial" panose="020B0604020202020204" pitchFamily="34" charset="0"/>
                          <a:cs typeface="Arial" panose="020B0604020202020204" pitchFamily="34" charset="0"/>
                        </a:rPr>
                        <a:t>PO2</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Problem Analysis</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1"/>
                  </a:ext>
                </a:extLst>
              </a:tr>
              <a:tr h="384950">
                <a:tc>
                  <a:txBody>
                    <a:bodyPr/>
                    <a:lstStyle/>
                    <a:p>
                      <a:pPr algn="l"/>
                      <a:r>
                        <a:rPr lang="en-MY" sz="1800" b="1" dirty="0">
                          <a:latin typeface="Arial" panose="020B0604020202020204" pitchFamily="34" charset="0"/>
                          <a:cs typeface="Arial" panose="020B0604020202020204" pitchFamily="34" charset="0"/>
                        </a:rPr>
                        <a:t>PO3</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Design/Development of Solution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2"/>
                  </a:ext>
                </a:extLst>
              </a:tr>
              <a:tr h="384950">
                <a:tc>
                  <a:txBody>
                    <a:bodyPr/>
                    <a:lstStyle/>
                    <a:p>
                      <a:pPr algn="l"/>
                      <a:r>
                        <a:rPr lang="en-MY" sz="1800" b="1" dirty="0">
                          <a:latin typeface="Arial" panose="020B0604020202020204" pitchFamily="34" charset="0"/>
                          <a:cs typeface="Arial" panose="020B0604020202020204" pitchFamily="34" charset="0"/>
                        </a:rPr>
                        <a:t>PO4</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Investigation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3"/>
                  </a:ext>
                </a:extLst>
              </a:tr>
              <a:tr h="384950">
                <a:tc>
                  <a:txBody>
                    <a:bodyPr/>
                    <a:lstStyle/>
                    <a:p>
                      <a:pPr algn="l"/>
                      <a:r>
                        <a:rPr lang="en-MY" sz="1800" b="1" dirty="0">
                          <a:latin typeface="Arial" panose="020B0604020202020204" pitchFamily="34" charset="0"/>
                          <a:cs typeface="Arial" panose="020B0604020202020204" pitchFamily="34" charset="0"/>
                        </a:rPr>
                        <a:t>PO5</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Tool Usage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4"/>
                  </a:ext>
                </a:extLst>
              </a:tr>
              <a:tr h="384950">
                <a:tc>
                  <a:txBody>
                    <a:bodyPr/>
                    <a:lstStyle/>
                    <a:p>
                      <a:pPr algn="l"/>
                      <a:r>
                        <a:rPr lang="en-MY" sz="1800" b="1" dirty="0">
                          <a:latin typeface="Arial" panose="020B0604020202020204" pitchFamily="34" charset="0"/>
                          <a:cs typeface="Arial" panose="020B0604020202020204" pitchFamily="34" charset="0"/>
                        </a:rPr>
                        <a:t>PO6</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The Engineer and the World</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5"/>
                  </a:ext>
                </a:extLst>
              </a:tr>
              <a:tr h="384950">
                <a:tc>
                  <a:txBody>
                    <a:bodyPr/>
                    <a:lstStyle/>
                    <a:p>
                      <a:pPr algn="l"/>
                      <a:r>
                        <a:rPr lang="en-MY" sz="1800" b="1" dirty="0">
                          <a:latin typeface="Arial" panose="020B0604020202020204" pitchFamily="34" charset="0"/>
                          <a:cs typeface="Arial" panose="020B0604020202020204" pitchFamily="34" charset="0"/>
                        </a:rPr>
                        <a:t>PO7</a:t>
                      </a:r>
                      <a:endParaRPr lang="en-US" sz="1800" b="1" dirty="0">
                        <a:latin typeface="Arial" panose="020B0604020202020204" pitchFamily="34" charset="0"/>
                        <a:cs typeface="Arial" panose="020B0604020202020204" pitchFamily="34" charset="0"/>
                      </a:endParaRPr>
                    </a:p>
                  </a:txBody>
                  <a:tcPr/>
                </a:tc>
                <a:tc>
                  <a:txBody>
                    <a:bodyPr/>
                    <a:lstStyle/>
                    <a:p>
                      <a:r>
                        <a:rPr lang="en-US" sz="1800" kern="1200" dirty="0">
                          <a:solidFill>
                            <a:schemeClr val="tx1"/>
                          </a:solidFill>
                          <a:latin typeface="Arial" panose="020B0604020202020204" pitchFamily="34" charset="0"/>
                          <a:ea typeface="+mn-ea"/>
                          <a:cs typeface="Arial" panose="020B0604020202020204" pitchFamily="34" charset="0"/>
                        </a:rPr>
                        <a:t>Ethics</a:t>
                      </a:r>
                    </a:p>
                  </a:txBody>
                  <a:tcPr/>
                </a:tc>
                <a:extLst>
                  <a:ext uri="{0D108BD9-81ED-4DB2-BD59-A6C34878D82A}">
                    <a16:rowId xmlns:a16="http://schemas.microsoft.com/office/drawing/2014/main" val="10006"/>
                  </a:ext>
                </a:extLst>
              </a:tr>
              <a:tr h="384950">
                <a:tc>
                  <a:txBody>
                    <a:bodyPr/>
                    <a:lstStyle/>
                    <a:p>
                      <a:pPr algn="l"/>
                      <a:r>
                        <a:rPr lang="en-MY" sz="1800" b="1" dirty="0">
                          <a:latin typeface="Arial" panose="020B0604020202020204" pitchFamily="34" charset="0"/>
                          <a:cs typeface="Arial" panose="020B0604020202020204" pitchFamily="34" charset="0"/>
                        </a:rPr>
                        <a:t>PO8</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Individual and Collaborative Teamwork</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7"/>
                  </a:ext>
                </a:extLst>
              </a:tr>
              <a:tr h="384950">
                <a:tc>
                  <a:txBody>
                    <a:bodyPr/>
                    <a:lstStyle/>
                    <a:p>
                      <a:pPr algn="l"/>
                      <a:r>
                        <a:rPr lang="en-MY" sz="1800" b="1" dirty="0">
                          <a:latin typeface="Arial" panose="020B0604020202020204" pitchFamily="34" charset="0"/>
                          <a:cs typeface="Arial" panose="020B0604020202020204" pitchFamily="34" charset="0"/>
                        </a:rPr>
                        <a:t>PO9</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Communication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8"/>
                  </a:ext>
                </a:extLst>
              </a:tr>
              <a:tr h="384950">
                <a:tc>
                  <a:txBody>
                    <a:bodyPr/>
                    <a:lstStyle/>
                    <a:p>
                      <a:pPr algn="l"/>
                      <a:r>
                        <a:rPr lang="en-MY" sz="1800" b="1" dirty="0">
                          <a:latin typeface="Arial" panose="020B0604020202020204" pitchFamily="34" charset="0"/>
                          <a:cs typeface="Arial" panose="020B0604020202020204" pitchFamily="34" charset="0"/>
                        </a:rPr>
                        <a:t>PO10</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Project Management and Finance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9"/>
                  </a:ext>
                </a:extLst>
              </a:tr>
              <a:tr h="384950">
                <a:tc>
                  <a:txBody>
                    <a:bodyPr/>
                    <a:lstStyle/>
                    <a:p>
                      <a:pPr algn="l"/>
                      <a:r>
                        <a:rPr lang="en-MY" sz="1800" b="1" dirty="0">
                          <a:latin typeface="Arial" panose="020B0604020202020204" pitchFamily="34" charset="0"/>
                          <a:cs typeface="Arial" panose="020B0604020202020204" pitchFamily="34" charset="0"/>
                        </a:rPr>
                        <a:t>PO11</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Lifelong Learning</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10"/>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4187554732"/>
              </p:ext>
            </p:extLst>
          </p:nvPr>
        </p:nvGraphicFramePr>
        <p:xfrm>
          <a:off x="4667536" y="892825"/>
          <a:ext cx="4203510" cy="5412625"/>
        </p:xfrm>
        <a:graphic>
          <a:graphicData uri="http://schemas.openxmlformats.org/drawingml/2006/table">
            <a:tbl>
              <a:tblPr firstRow="1" bandRow="1">
                <a:tableStyleId>{5940675A-B579-460E-94D1-54222C63F5DA}</a:tableStyleId>
              </a:tblPr>
              <a:tblGrid>
                <a:gridCol w="717540">
                  <a:extLst>
                    <a:ext uri="{9D8B030D-6E8A-4147-A177-3AD203B41FA5}">
                      <a16:colId xmlns:a16="http://schemas.microsoft.com/office/drawing/2014/main" val="20000"/>
                    </a:ext>
                  </a:extLst>
                </a:gridCol>
                <a:gridCol w="3485970">
                  <a:extLst>
                    <a:ext uri="{9D8B030D-6E8A-4147-A177-3AD203B41FA5}">
                      <a16:colId xmlns:a16="http://schemas.microsoft.com/office/drawing/2014/main" val="20001"/>
                    </a:ext>
                  </a:extLst>
                </a:gridCol>
              </a:tblGrid>
              <a:tr h="460077">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WK1</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Theory-based natural sciences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0"/>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WK2</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Conceptually-based mathematics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1"/>
                  </a:ext>
                </a:extLst>
              </a:tr>
              <a:tr h="718509">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WK3</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Theory-based engineering fundamentals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2"/>
                  </a:ext>
                </a:extLst>
              </a:tr>
              <a:tr h="718509">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WK4</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specialist knowledge for practice</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3"/>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WK5</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design and operations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4"/>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WK6</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practice (technology)</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5"/>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WK7</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in society</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6"/>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WK8</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Research literature</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7"/>
                  </a:ext>
                </a:extLst>
              </a:tr>
              <a:tr h="477605">
                <a:tc>
                  <a:txBody>
                    <a:bodyPr/>
                    <a:lstStyle/>
                    <a:p>
                      <a:pPr algn="ctr"/>
                      <a:r>
                        <a:rPr lang="en-US" sz="1800" b="1" kern="1200" dirty="0">
                          <a:solidFill>
                            <a:schemeClr val="tx1"/>
                          </a:solidFill>
                          <a:latin typeface="Arial" panose="020B0604020202020204" pitchFamily="34" charset="0"/>
                          <a:ea typeface="+mn-ea"/>
                          <a:cs typeface="Arial" panose="020B0604020202020204" pitchFamily="34" charset="0"/>
                        </a:rPr>
                        <a:t>WK9</a:t>
                      </a:r>
                    </a:p>
                  </a:txBody>
                  <a:tcPr anchor="ctr"/>
                </a:tc>
                <a:tc>
                  <a:txBody>
                    <a:bodyPr/>
                    <a:lstStyle/>
                    <a:p>
                      <a:pPr algn="l"/>
                      <a:r>
                        <a:rPr lang="en-US" sz="1800" kern="1200" dirty="0">
                          <a:solidFill>
                            <a:schemeClr val="tx1"/>
                          </a:solidFill>
                          <a:latin typeface="Arial" panose="020B0604020202020204" pitchFamily="34" charset="0"/>
                          <a:ea typeface="+mn-ea"/>
                          <a:cs typeface="Arial" panose="020B0604020202020204" pitchFamily="34" charset="0"/>
                        </a:rPr>
                        <a:t>Ethics, inclusive behavior and conduct</a:t>
                      </a:r>
                    </a:p>
                  </a:txBody>
                  <a:tcPr anchor="ctr"/>
                </a:tc>
                <a:extLst>
                  <a:ext uri="{0D108BD9-81ED-4DB2-BD59-A6C34878D82A}">
                    <a16:rowId xmlns:a16="http://schemas.microsoft.com/office/drawing/2014/main" val="4159091922"/>
                  </a:ext>
                </a:extLst>
              </a:tr>
            </a:tbl>
          </a:graphicData>
        </a:graphic>
      </p:graphicFrame>
      <p:sp>
        <p:nvSpPr>
          <p:cNvPr id="3" name="Rectangle 2"/>
          <p:cNvSpPr/>
          <p:nvPr/>
        </p:nvSpPr>
        <p:spPr>
          <a:xfrm>
            <a:off x="217779" y="5588680"/>
            <a:ext cx="4013024" cy="410839"/>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667536" y="5177557"/>
            <a:ext cx="4203510" cy="502242"/>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6917037-A6DB-82EF-617E-34771B9BB9B3}"/>
              </a:ext>
            </a:extLst>
          </p:cNvPr>
          <p:cNvSpPr txBox="1"/>
          <p:nvPr/>
        </p:nvSpPr>
        <p:spPr>
          <a:xfrm>
            <a:off x="0" y="183218"/>
            <a:ext cx="9143999" cy="553998"/>
          </a:xfrm>
          <a:prstGeom prst="rect">
            <a:avLst/>
          </a:prstGeom>
          <a:noFill/>
        </p:spPr>
        <p:txBody>
          <a:bodyPr wrap="square">
            <a:spAutoFit/>
          </a:bodyPr>
          <a:lstStyle/>
          <a:p>
            <a:pPr algn="ctr"/>
            <a:r>
              <a:rPr lang="en-MY" sz="3000" b="1" dirty="0">
                <a:ln w="13462">
                  <a:solidFill>
                    <a:schemeClr val="tx1">
                      <a:lumMod val="50000"/>
                      <a:lumOff val="50000"/>
                    </a:schemeClr>
                  </a:solidFill>
                  <a:prstDash val="solid"/>
                </a:ln>
                <a:latin typeface="Arial" panose="020B0604020202020204" pitchFamily="34" charset="0"/>
                <a:cs typeface="Arial" panose="020B0604020202020204" pitchFamily="34" charset="0"/>
              </a:rPr>
              <a:t>Linkage between PO &amp; WK</a:t>
            </a:r>
          </a:p>
        </p:txBody>
      </p:sp>
    </p:spTree>
    <p:extLst>
      <p:ext uri="{BB962C8B-B14F-4D97-AF65-F5344CB8AC3E}">
        <p14:creationId xmlns:p14="http://schemas.microsoft.com/office/powerpoint/2010/main" val="961880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A94871E-96FC-4ADE-815B-41A636E34F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0060" y="320040"/>
            <a:ext cx="5019620" cy="3892669"/>
          </a:xfrm>
        </p:spPr>
        <p:txBody>
          <a:bodyPr vert="horz" lIns="91440" tIns="45720" rIns="91440" bIns="45720" rtlCol="0" anchor="b">
            <a:noAutofit/>
          </a:bodyPr>
          <a:lstStyle/>
          <a:p>
            <a:pPr defTabSz="914400"/>
            <a:r>
              <a:rPr lang="en-US" sz="3200" b="1" kern="1200">
                <a:solidFill>
                  <a:schemeClr val="tx1"/>
                </a:solidFill>
                <a:latin typeface="Arial" panose="020B0604020202020204" pitchFamily="34" charset="0"/>
                <a:cs typeface="Arial" panose="020B0604020202020204" pitchFamily="34" charset="0"/>
              </a:rPr>
              <a:t>COMPLEX PROBLEM SOLVING/</a:t>
            </a:r>
            <a:br>
              <a:rPr lang="en-US" sz="3200" b="1" kern="1200">
                <a:solidFill>
                  <a:schemeClr val="tx1"/>
                </a:solidFill>
                <a:latin typeface="Arial" panose="020B0604020202020204" pitchFamily="34" charset="0"/>
                <a:cs typeface="Arial" panose="020B0604020202020204" pitchFamily="34" charset="0"/>
              </a:rPr>
            </a:br>
            <a:r>
              <a:rPr lang="en-US" sz="3200" b="1" kern="1200">
                <a:solidFill>
                  <a:schemeClr val="tx1"/>
                </a:solidFill>
                <a:latin typeface="Arial" panose="020B0604020202020204" pitchFamily="34" charset="0"/>
                <a:cs typeface="Arial" panose="020B0604020202020204" pitchFamily="34" charset="0"/>
              </a:rPr>
              <a:t>COMPLEX ENGINEERING PROBLEMS (CPS/WP)</a:t>
            </a:r>
            <a:endParaRPr lang="en-US" sz="3200" kern="1200">
              <a:solidFill>
                <a:schemeClr val="tx1"/>
              </a:solidFill>
              <a:latin typeface="Arial" panose="020B0604020202020204" pitchFamily="34" charset="0"/>
              <a:cs typeface="Arial" panose="020B0604020202020204" pitchFamily="34" charset="0"/>
            </a:endParaRPr>
          </a:p>
        </p:txBody>
      </p:sp>
      <p:sp>
        <p:nvSpPr>
          <p:cNvPr id="22"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5921" y="4409267"/>
            <a:ext cx="3182692" cy="18288"/>
          </a:xfrm>
          <a:custGeom>
            <a:avLst/>
            <a:gdLst>
              <a:gd name="connsiteX0" fmla="*/ 0 w 3182692"/>
              <a:gd name="connsiteY0" fmla="*/ 0 h 18288"/>
              <a:gd name="connsiteX1" fmla="*/ 604711 w 3182692"/>
              <a:gd name="connsiteY1" fmla="*/ 0 h 18288"/>
              <a:gd name="connsiteX2" fmla="*/ 1241250 w 3182692"/>
              <a:gd name="connsiteY2" fmla="*/ 0 h 18288"/>
              <a:gd name="connsiteX3" fmla="*/ 1909615 w 3182692"/>
              <a:gd name="connsiteY3" fmla="*/ 0 h 18288"/>
              <a:gd name="connsiteX4" fmla="*/ 2577981 w 3182692"/>
              <a:gd name="connsiteY4" fmla="*/ 0 h 18288"/>
              <a:gd name="connsiteX5" fmla="*/ 3182692 w 3182692"/>
              <a:gd name="connsiteY5" fmla="*/ 0 h 18288"/>
              <a:gd name="connsiteX6" fmla="*/ 3182692 w 3182692"/>
              <a:gd name="connsiteY6" fmla="*/ 18288 h 18288"/>
              <a:gd name="connsiteX7" fmla="*/ 2482500 w 3182692"/>
              <a:gd name="connsiteY7" fmla="*/ 18288 h 18288"/>
              <a:gd name="connsiteX8" fmla="*/ 1782308 w 3182692"/>
              <a:gd name="connsiteY8" fmla="*/ 18288 h 18288"/>
              <a:gd name="connsiteX9" fmla="*/ 1145769 w 3182692"/>
              <a:gd name="connsiteY9" fmla="*/ 18288 h 18288"/>
              <a:gd name="connsiteX10" fmla="*/ 0 w 3182692"/>
              <a:gd name="connsiteY10" fmla="*/ 18288 h 18288"/>
              <a:gd name="connsiteX11" fmla="*/ 0 w 3182692"/>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2692" h="18288" fill="none" extrusionOk="0">
                <a:moveTo>
                  <a:pt x="0" y="0"/>
                </a:moveTo>
                <a:cubicBezTo>
                  <a:pt x="126686" y="-21366"/>
                  <a:pt x="467788" y="9025"/>
                  <a:pt x="604711" y="0"/>
                </a:cubicBezTo>
                <a:cubicBezTo>
                  <a:pt x="741634" y="-9025"/>
                  <a:pt x="1061620" y="6814"/>
                  <a:pt x="1241250" y="0"/>
                </a:cubicBezTo>
                <a:cubicBezTo>
                  <a:pt x="1420880" y="-6814"/>
                  <a:pt x="1713773" y="13383"/>
                  <a:pt x="1909615" y="0"/>
                </a:cubicBezTo>
                <a:cubicBezTo>
                  <a:pt x="2105457" y="-13383"/>
                  <a:pt x="2257256" y="13567"/>
                  <a:pt x="2577981" y="0"/>
                </a:cubicBezTo>
                <a:cubicBezTo>
                  <a:pt x="2898706" y="-13567"/>
                  <a:pt x="3026063" y="6328"/>
                  <a:pt x="3182692" y="0"/>
                </a:cubicBezTo>
                <a:cubicBezTo>
                  <a:pt x="3181983" y="8157"/>
                  <a:pt x="3182279" y="12125"/>
                  <a:pt x="3182692" y="18288"/>
                </a:cubicBezTo>
                <a:cubicBezTo>
                  <a:pt x="2998421" y="21742"/>
                  <a:pt x="2675038" y="19014"/>
                  <a:pt x="2482500" y="18288"/>
                </a:cubicBezTo>
                <a:cubicBezTo>
                  <a:pt x="2289962" y="17562"/>
                  <a:pt x="1930644" y="6834"/>
                  <a:pt x="1782308" y="18288"/>
                </a:cubicBezTo>
                <a:cubicBezTo>
                  <a:pt x="1633972" y="29742"/>
                  <a:pt x="1287388" y="-1992"/>
                  <a:pt x="1145769" y="18288"/>
                </a:cubicBezTo>
                <a:cubicBezTo>
                  <a:pt x="1004150" y="38568"/>
                  <a:pt x="256377" y="-37438"/>
                  <a:pt x="0" y="18288"/>
                </a:cubicBezTo>
                <a:cubicBezTo>
                  <a:pt x="-46" y="12483"/>
                  <a:pt x="-203" y="6491"/>
                  <a:pt x="0" y="0"/>
                </a:cubicBezTo>
                <a:close/>
              </a:path>
              <a:path w="3182692" h="18288" stroke="0" extrusionOk="0">
                <a:moveTo>
                  <a:pt x="0" y="0"/>
                </a:moveTo>
                <a:cubicBezTo>
                  <a:pt x="283446" y="18201"/>
                  <a:pt x="432812" y="7290"/>
                  <a:pt x="604711" y="0"/>
                </a:cubicBezTo>
                <a:cubicBezTo>
                  <a:pt x="776610" y="-7290"/>
                  <a:pt x="982253" y="15478"/>
                  <a:pt x="1145769" y="0"/>
                </a:cubicBezTo>
                <a:cubicBezTo>
                  <a:pt x="1309285" y="-15478"/>
                  <a:pt x="1514247" y="-25520"/>
                  <a:pt x="1845961" y="0"/>
                </a:cubicBezTo>
                <a:cubicBezTo>
                  <a:pt x="2177675" y="25520"/>
                  <a:pt x="2297588" y="16646"/>
                  <a:pt x="2450673" y="0"/>
                </a:cubicBezTo>
                <a:cubicBezTo>
                  <a:pt x="2603758" y="-16646"/>
                  <a:pt x="3023048" y="-21196"/>
                  <a:pt x="3182692" y="0"/>
                </a:cubicBezTo>
                <a:cubicBezTo>
                  <a:pt x="3182428" y="4493"/>
                  <a:pt x="3183076" y="9472"/>
                  <a:pt x="3182692" y="18288"/>
                </a:cubicBezTo>
                <a:cubicBezTo>
                  <a:pt x="3039109" y="-12701"/>
                  <a:pt x="2823860" y="13848"/>
                  <a:pt x="2546154" y="18288"/>
                </a:cubicBezTo>
                <a:cubicBezTo>
                  <a:pt x="2268448" y="22728"/>
                  <a:pt x="2098674" y="5291"/>
                  <a:pt x="1845961" y="18288"/>
                </a:cubicBezTo>
                <a:cubicBezTo>
                  <a:pt x="1593248" y="31285"/>
                  <a:pt x="1456743" y="27560"/>
                  <a:pt x="1304904" y="18288"/>
                </a:cubicBezTo>
                <a:cubicBezTo>
                  <a:pt x="1153065" y="9016"/>
                  <a:pt x="947204" y="11126"/>
                  <a:pt x="668365" y="18288"/>
                </a:cubicBezTo>
                <a:cubicBezTo>
                  <a:pt x="389526" y="25450"/>
                  <a:pt x="288244" y="-4628"/>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rcRect l="31869" r="25745"/>
          <a:stretch/>
        </p:blipFill>
        <p:spPr>
          <a:xfrm>
            <a:off x="5836158" y="960233"/>
            <a:ext cx="3065526" cy="4701060"/>
          </a:xfrm>
          <a:prstGeom prst="rect">
            <a:avLst/>
          </a:prstGeom>
        </p:spPr>
      </p:pic>
    </p:spTree>
    <p:extLst>
      <p:ext uri="{BB962C8B-B14F-4D97-AF65-F5344CB8AC3E}">
        <p14:creationId xmlns:p14="http://schemas.microsoft.com/office/powerpoint/2010/main" val="1811735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itle 3"/>
          <p:cNvSpPr>
            <a:spLocks noGrp="1"/>
          </p:cNvSpPr>
          <p:nvPr>
            <p:ph type="title"/>
          </p:nvPr>
        </p:nvSpPr>
        <p:spPr>
          <a:xfrm>
            <a:off x="1485900" y="719614"/>
            <a:ext cx="6172200" cy="528638"/>
          </a:xfrm>
        </p:spPr>
        <p:txBody>
          <a:bodyPr>
            <a:normAutofit/>
          </a:bodyPr>
          <a:lstStyle/>
          <a:p>
            <a:pPr algn="ctr"/>
            <a:r>
              <a:rPr lang="en-US" sz="3000" b="1" dirty="0">
                <a:latin typeface="Arial" panose="020B0604020202020204" pitchFamily="34" charset="0"/>
                <a:ea typeface="ＭＳ Ｐゴシック" panose="020B0600070205080204" pitchFamily="34" charset="-128"/>
                <a:cs typeface="Arial" panose="020B0604020202020204" pitchFamily="34" charset="0"/>
              </a:rPr>
              <a:t>Complex Problem</a:t>
            </a:r>
            <a:endParaRPr lang="en-US" sz="3000" b="1" dirty="0">
              <a:solidFill>
                <a:srgbClr val="FF0000"/>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Content Placeholder 5"/>
          <p:cNvSpPr>
            <a:spLocks noGrp="1"/>
          </p:cNvSpPr>
          <p:nvPr>
            <p:ph sz="half" idx="2"/>
          </p:nvPr>
        </p:nvSpPr>
        <p:spPr>
          <a:xfrm>
            <a:off x="1487368" y="3691134"/>
            <a:ext cx="3030141" cy="540544"/>
          </a:xfrm>
        </p:spPr>
        <p:txBody>
          <a:bodyPr/>
          <a:lstStyle/>
          <a:p>
            <a:pPr marL="0" indent="0" algn="r">
              <a:buNone/>
            </a:pPr>
            <a:r>
              <a:rPr lang="en-US" sz="2800" b="1" dirty="0">
                <a:solidFill>
                  <a:srgbClr val="008000"/>
                </a:solidFill>
                <a:latin typeface="Arial" panose="020B0604020202020204" pitchFamily="34" charset="0"/>
                <a:ea typeface="ＭＳ Ｐゴシック" panose="020B0600070205080204" pitchFamily="34" charset="-128"/>
                <a:cs typeface="Arial" panose="020B0604020202020204" pitchFamily="34" charset="0"/>
              </a:rPr>
              <a:t>Uncertain </a:t>
            </a:r>
          </a:p>
          <a:p>
            <a:pPr marL="0" indent="0" algn="r">
              <a:buNone/>
            </a:pPr>
            <a:endParaRPr lang="en-US" sz="2800" dirty="0">
              <a:latin typeface="Arial" panose="020B0604020202020204" pitchFamily="34" charset="0"/>
              <a:ea typeface="ＭＳ Ｐゴシック" panose="020B0600070205080204" pitchFamily="34" charset="-128"/>
              <a:cs typeface="Arial" panose="020B0604020202020204" pitchFamily="34" charset="0"/>
            </a:endParaRPr>
          </a:p>
          <a:p>
            <a:pPr marL="0" indent="0" algn="r">
              <a:buNone/>
            </a:pPr>
            <a:endParaRPr lang="en-US" sz="2800" dirty="0">
              <a:latin typeface="Arial" panose="020B0604020202020204" pitchFamily="34" charset="0"/>
              <a:ea typeface="ＭＳ Ｐゴシック" panose="020B0600070205080204" pitchFamily="34" charset="-128"/>
              <a:cs typeface="Arial" panose="020B0604020202020204" pitchFamily="34" charset="0"/>
            </a:endParaRPr>
          </a:p>
          <a:p>
            <a:pPr marL="0" indent="0" algn="r">
              <a:buNone/>
            </a:pPr>
            <a:endParaRPr lang="en-US" sz="28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Content Placeholder 7"/>
          <p:cNvSpPr>
            <a:spLocks noGrp="1"/>
          </p:cNvSpPr>
          <p:nvPr>
            <p:ph sz="quarter" idx="4"/>
          </p:nvPr>
        </p:nvSpPr>
        <p:spPr>
          <a:xfrm>
            <a:off x="4698257" y="5377679"/>
            <a:ext cx="3031331" cy="540544"/>
          </a:xfrm>
        </p:spPr>
        <p:txBody>
          <a:bodyPr>
            <a:normAutofit/>
          </a:bodyPr>
          <a:lstStyle/>
          <a:p>
            <a:pPr marL="0" indent="0">
              <a:buNone/>
            </a:pPr>
            <a:r>
              <a:rPr lang="en-US" sz="2800" b="1" dirty="0">
                <a:solidFill>
                  <a:srgbClr val="0000FF"/>
                </a:solidFill>
                <a:latin typeface="Arial" panose="020B0604020202020204" pitchFamily="34" charset="0"/>
                <a:ea typeface="ＭＳ Ｐゴシック" panose="020B0600070205080204" pitchFamily="34" charset="-128"/>
                <a:cs typeface="Arial" panose="020B0604020202020204" pitchFamily="34" charset="0"/>
              </a:rPr>
              <a:t>Change</a:t>
            </a:r>
          </a:p>
          <a:p>
            <a:pPr marL="0" indent="0">
              <a:buNone/>
            </a:pPr>
            <a:endParaRPr lang="en-US" sz="2800" b="1" dirty="0">
              <a:solidFill>
                <a:srgbClr val="0000FF"/>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9" name="Content Placeholder 5"/>
          <p:cNvSpPr txBox="1">
            <a:spLocks/>
          </p:cNvSpPr>
          <p:nvPr/>
        </p:nvSpPr>
        <p:spPr bwMode="auto">
          <a:xfrm>
            <a:off x="1487368" y="2664814"/>
            <a:ext cx="3030141"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spcBef>
                <a:spcPct val="20000"/>
              </a:spcBef>
              <a:buFont typeface="Arial" panose="020B0604020202020204" pitchFamily="34" charset="0"/>
              <a:buNone/>
            </a:pPr>
            <a:r>
              <a:rPr lang="en-US" sz="2800" b="1" dirty="0">
                <a:solidFill>
                  <a:srgbClr val="008000"/>
                </a:solidFill>
                <a:cs typeface="Arial" panose="020B0604020202020204" pitchFamily="34" charset="0"/>
              </a:rPr>
              <a:t>Complex</a:t>
            </a:r>
          </a:p>
          <a:p>
            <a:pPr algn="r">
              <a:spcBef>
                <a:spcPct val="20000"/>
              </a:spcBef>
              <a:buFont typeface="Arial" panose="020B0604020202020204" pitchFamily="34" charset="0"/>
              <a:buNone/>
            </a:pPr>
            <a:endParaRPr lang="en-US" sz="2800" dirty="0">
              <a:cs typeface="Arial" panose="020B0604020202020204" pitchFamily="34" charset="0"/>
            </a:endParaRPr>
          </a:p>
          <a:p>
            <a:pPr algn="r">
              <a:spcBef>
                <a:spcPct val="20000"/>
              </a:spcBef>
              <a:buFont typeface="Arial" panose="020B0604020202020204" pitchFamily="34" charset="0"/>
              <a:buNone/>
            </a:pPr>
            <a:endParaRPr lang="en-US" sz="2800" dirty="0">
              <a:cs typeface="Arial" panose="020B0604020202020204" pitchFamily="34" charset="0"/>
            </a:endParaRPr>
          </a:p>
          <a:p>
            <a:pPr algn="r">
              <a:spcBef>
                <a:spcPct val="20000"/>
              </a:spcBef>
              <a:buFont typeface="Arial" panose="020B0604020202020204" pitchFamily="34" charset="0"/>
              <a:buNone/>
            </a:pPr>
            <a:endParaRPr lang="en-US" sz="2800" dirty="0">
              <a:cs typeface="Arial" panose="020B0604020202020204" pitchFamily="34" charset="0"/>
            </a:endParaRPr>
          </a:p>
        </p:txBody>
      </p:sp>
      <p:sp>
        <p:nvSpPr>
          <p:cNvPr id="10" name="Content Placeholder 5"/>
          <p:cNvSpPr txBox="1">
            <a:spLocks/>
          </p:cNvSpPr>
          <p:nvPr/>
        </p:nvSpPr>
        <p:spPr bwMode="auto">
          <a:xfrm>
            <a:off x="1487368" y="3205358"/>
            <a:ext cx="3030141"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spcBef>
                <a:spcPct val="20000"/>
              </a:spcBef>
              <a:buFont typeface="Arial" panose="020B0604020202020204" pitchFamily="34" charset="0"/>
              <a:buNone/>
            </a:pPr>
            <a:r>
              <a:rPr lang="en-US" sz="2800" b="1" dirty="0">
                <a:solidFill>
                  <a:srgbClr val="008000"/>
                </a:solidFill>
                <a:cs typeface="Arial" panose="020B0604020202020204" pitchFamily="34" charset="0"/>
              </a:rPr>
              <a:t>Difficult</a:t>
            </a:r>
          </a:p>
          <a:p>
            <a:pPr algn="r">
              <a:spcBef>
                <a:spcPct val="20000"/>
              </a:spcBef>
              <a:buFont typeface="Arial" panose="020B0604020202020204" pitchFamily="34" charset="0"/>
              <a:buNone/>
            </a:pPr>
            <a:endParaRPr lang="en-US" sz="2800" dirty="0">
              <a:cs typeface="Arial" panose="020B0604020202020204" pitchFamily="34" charset="0"/>
            </a:endParaRPr>
          </a:p>
          <a:p>
            <a:pPr algn="r">
              <a:spcBef>
                <a:spcPct val="20000"/>
              </a:spcBef>
              <a:buFont typeface="Arial" panose="020B0604020202020204" pitchFamily="34" charset="0"/>
              <a:buNone/>
            </a:pPr>
            <a:endParaRPr lang="en-US" sz="2800" dirty="0">
              <a:cs typeface="Arial" panose="020B0604020202020204" pitchFamily="34" charset="0"/>
            </a:endParaRPr>
          </a:p>
          <a:p>
            <a:pPr algn="r">
              <a:spcBef>
                <a:spcPct val="20000"/>
              </a:spcBef>
              <a:buFont typeface="Arial" panose="020B0604020202020204" pitchFamily="34" charset="0"/>
              <a:buNone/>
            </a:pPr>
            <a:endParaRPr lang="en-US" sz="2800" dirty="0">
              <a:cs typeface="Arial" panose="020B0604020202020204" pitchFamily="34" charset="0"/>
            </a:endParaRPr>
          </a:p>
        </p:txBody>
      </p:sp>
      <p:sp>
        <p:nvSpPr>
          <p:cNvPr id="11" name="Content Placeholder 5"/>
          <p:cNvSpPr txBox="1">
            <a:spLocks/>
          </p:cNvSpPr>
          <p:nvPr/>
        </p:nvSpPr>
        <p:spPr bwMode="auto">
          <a:xfrm>
            <a:off x="1487368" y="4231677"/>
            <a:ext cx="3030141" cy="539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spcBef>
                <a:spcPct val="20000"/>
              </a:spcBef>
              <a:buFont typeface="Arial" panose="020B0604020202020204" pitchFamily="34" charset="0"/>
              <a:buNone/>
            </a:pPr>
            <a:r>
              <a:rPr lang="en-US" sz="2800" b="1" dirty="0">
                <a:solidFill>
                  <a:srgbClr val="008000"/>
                </a:solidFill>
                <a:cs typeface="Arial" panose="020B0604020202020204" pitchFamily="34" charset="0"/>
              </a:rPr>
              <a:t>Confusing</a:t>
            </a:r>
          </a:p>
          <a:p>
            <a:pPr algn="r">
              <a:spcBef>
                <a:spcPct val="20000"/>
              </a:spcBef>
              <a:buFont typeface="Arial" panose="020B0604020202020204" pitchFamily="34" charset="0"/>
              <a:buNone/>
            </a:pPr>
            <a:endParaRPr lang="en-US" sz="2800" dirty="0">
              <a:cs typeface="Arial" panose="020B0604020202020204" pitchFamily="34" charset="0"/>
            </a:endParaRPr>
          </a:p>
          <a:p>
            <a:pPr algn="r">
              <a:spcBef>
                <a:spcPct val="20000"/>
              </a:spcBef>
              <a:buFont typeface="Arial" panose="020B0604020202020204" pitchFamily="34" charset="0"/>
              <a:buNone/>
            </a:pPr>
            <a:endParaRPr lang="en-US" sz="2800" dirty="0">
              <a:cs typeface="Arial" panose="020B0604020202020204" pitchFamily="34" charset="0"/>
            </a:endParaRPr>
          </a:p>
          <a:p>
            <a:pPr algn="r">
              <a:spcBef>
                <a:spcPct val="20000"/>
              </a:spcBef>
              <a:buFont typeface="Arial" panose="020B0604020202020204" pitchFamily="34" charset="0"/>
              <a:buNone/>
            </a:pPr>
            <a:endParaRPr lang="en-US" sz="2800" dirty="0">
              <a:cs typeface="Arial" panose="020B0604020202020204" pitchFamily="34" charset="0"/>
            </a:endParaRPr>
          </a:p>
        </p:txBody>
      </p:sp>
      <p:sp>
        <p:nvSpPr>
          <p:cNvPr id="12" name="Content Placeholder 5"/>
          <p:cNvSpPr txBox="1">
            <a:spLocks/>
          </p:cNvSpPr>
          <p:nvPr/>
        </p:nvSpPr>
        <p:spPr bwMode="auto">
          <a:xfrm>
            <a:off x="1487368" y="5365153"/>
            <a:ext cx="3030141" cy="540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spcBef>
                <a:spcPct val="20000"/>
              </a:spcBef>
              <a:buFont typeface="Arial" panose="020B0604020202020204" pitchFamily="34" charset="0"/>
              <a:buNone/>
            </a:pPr>
            <a:r>
              <a:rPr lang="en-US" sz="2800" b="1">
                <a:solidFill>
                  <a:srgbClr val="008000"/>
                </a:solidFill>
                <a:cs typeface="Arial" panose="020B0604020202020204" pitchFamily="34" charset="0"/>
              </a:rPr>
              <a:t>Intractable</a:t>
            </a:r>
          </a:p>
          <a:p>
            <a:pPr algn="r">
              <a:spcBef>
                <a:spcPct val="20000"/>
              </a:spcBef>
              <a:buFont typeface="Arial" panose="020B0604020202020204" pitchFamily="34" charset="0"/>
              <a:buNone/>
            </a:pPr>
            <a:endParaRPr lang="en-US" sz="2800">
              <a:cs typeface="Arial" panose="020B0604020202020204" pitchFamily="34" charset="0"/>
            </a:endParaRPr>
          </a:p>
          <a:p>
            <a:pPr algn="r">
              <a:spcBef>
                <a:spcPct val="20000"/>
              </a:spcBef>
              <a:buFont typeface="Arial" panose="020B0604020202020204" pitchFamily="34" charset="0"/>
              <a:buNone/>
            </a:pPr>
            <a:endParaRPr lang="en-US" sz="2800">
              <a:cs typeface="Arial" panose="020B0604020202020204" pitchFamily="34" charset="0"/>
            </a:endParaRPr>
          </a:p>
          <a:p>
            <a:pPr algn="r">
              <a:spcBef>
                <a:spcPct val="20000"/>
              </a:spcBef>
              <a:buFont typeface="Arial" panose="020B0604020202020204" pitchFamily="34" charset="0"/>
              <a:buNone/>
            </a:pPr>
            <a:endParaRPr lang="en-US" sz="2800">
              <a:cs typeface="Arial" panose="020B0604020202020204" pitchFamily="34" charset="0"/>
            </a:endParaRPr>
          </a:p>
        </p:txBody>
      </p:sp>
      <p:sp>
        <p:nvSpPr>
          <p:cNvPr id="14" name="Content Placeholder 5"/>
          <p:cNvSpPr txBox="1">
            <a:spLocks/>
          </p:cNvSpPr>
          <p:nvPr/>
        </p:nvSpPr>
        <p:spPr bwMode="auto">
          <a:xfrm>
            <a:off x="1487368" y="4825800"/>
            <a:ext cx="3030141" cy="539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spcBef>
                <a:spcPct val="20000"/>
              </a:spcBef>
              <a:buFont typeface="Arial" panose="020B0604020202020204" pitchFamily="34" charset="0"/>
              <a:buNone/>
            </a:pPr>
            <a:r>
              <a:rPr lang="en-US" sz="2800" b="1" dirty="0">
                <a:solidFill>
                  <a:srgbClr val="008000"/>
                </a:solidFill>
                <a:cs typeface="Arial" panose="020B0604020202020204" pitchFamily="34" charset="0"/>
              </a:rPr>
              <a:t>Contentious</a:t>
            </a:r>
          </a:p>
          <a:p>
            <a:pPr algn="r">
              <a:spcBef>
                <a:spcPct val="20000"/>
              </a:spcBef>
              <a:buFont typeface="Arial" panose="020B0604020202020204" pitchFamily="34" charset="0"/>
              <a:buNone/>
            </a:pPr>
            <a:endParaRPr lang="en-US" sz="2800" dirty="0">
              <a:cs typeface="Arial" panose="020B0604020202020204" pitchFamily="34" charset="0"/>
            </a:endParaRPr>
          </a:p>
          <a:p>
            <a:pPr algn="r">
              <a:spcBef>
                <a:spcPct val="20000"/>
              </a:spcBef>
              <a:buFont typeface="Arial" panose="020B0604020202020204" pitchFamily="34" charset="0"/>
              <a:buNone/>
            </a:pPr>
            <a:endParaRPr lang="en-US" sz="2800" dirty="0">
              <a:cs typeface="Arial" panose="020B0604020202020204" pitchFamily="34" charset="0"/>
            </a:endParaRPr>
          </a:p>
          <a:p>
            <a:pPr algn="r">
              <a:spcBef>
                <a:spcPct val="20000"/>
              </a:spcBef>
              <a:buFont typeface="Arial" panose="020B0604020202020204" pitchFamily="34" charset="0"/>
              <a:buNone/>
            </a:pPr>
            <a:endParaRPr lang="en-US" sz="2800" dirty="0">
              <a:cs typeface="Arial" panose="020B0604020202020204" pitchFamily="34" charset="0"/>
            </a:endParaRPr>
          </a:p>
        </p:txBody>
      </p:sp>
      <p:sp>
        <p:nvSpPr>
          <p:cNvPr id="15" name="Content Placeholder 7"/>
          <p:cNvSpPr txBox="1">
            <a:spLocks/>
          </p:cNvSpPr>
          <p:nvPr/>
        </p:nvSpPr>
        <p:spPr bwMode="auto">
          <a:xfrm>
            <a:off x="4698257" y="2627237"/>
            <a:ext cx="3031331" cy="540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20000"/>
              </a:spcBef>
              <a:buFont typeface="Arial" panose="020B0604020202020204" pitchFamily="34" charset="0"/>
              <a:buNone/>
            </a:pPr>
            <a:r>
              <a:rPr lang="en-US" sz="2800" b="1" dirty="0">
                <a:solidFill>
                  <a:srgbClr val="0000FF"/>
                </a:solidFill>
                <a:cs typeface="Arial" panose="020B0604020202020204" pitchFamily="34" charset="0"/>
              </a:rPr>
              <a:t>Problem</a:t>
            </a:r>
          </a:p>
          <a:p>
            <a:pPr>
              <a:spcBef>
                <a:spcPct val="20000"/>
              </a:spcBef>
              <a:buFont typeface="Arial" panose="020B0604020202020204" pitchFamily="34" charset="0"/>
              <a:buNone/>
            </a:pPr>
            <a:endParaRPr lang="en-US" sz="2800" b="1" dirty="0">
              <a:solidFill>
                <a:srgbClr val="0000FF"/>
              </a:solidFill>
              <a:cs typeface="Arial" panose="020B0604020202020204" pitchFamily="34" charset="0"/>
            </a:endParaRPr>
          </a:p>
        </p:txBody>
      </p:sp>
      <p:sp>
        <p:nvSpPr>
          <p:cNvPr id="16" name="Content Placeholder 7"/>
          <p:cNvSpPr txBox="1">
            <a:spLocks/>
          </p:cNvSpPr>
          <p:nvPr/>
        </p:nvSpPr>
        <p:spPr bwMode="auto">
          <a:xfrm>
            <a:off x="4698257" y="3167780"/>
            <a:ext cx="3031331"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20000"/>
              </a:spcBef>
              <a:buFont typeface="Arial" panose="020B0604020202020204" pitchFamily="34" charset="0"/>
              <a:buNone/>
            </a:pPr>
            <a:r>
              <a:rPr lang="en-US" sz="2800" b="1" dirty="0">
                <a:solidFill>
                  <a:srgbClr val="0000FF"/>
                </a:solidFill>
                <a:cs typeface="Arial" panose="020B0604020202020204" pitchFamily="34" charset="0"/>
              </a:rPr>
              <a:t>Decision</a:t>
            </a:r>
          </a:p>
          <a:p>
            <a:pPr>
              <a:spcBef>
                <a:spcPct val="20000"/>
              </a:spcBef>
              <a:buFont typeface="Arial" panose="020B0604020202020204" pitchFamily="34" charset="0"/>
              <a:buNone/>
            </a:pPr>
            <a:endParaRPr lang="en-US" sz="2800" b="1" dirty="0">
              <a:solidFill>
                <a:srgbClr val="0000FF"/>
              </a:solidFill>
              <a:cs typeface="Arial" panose="020B0604020202020204" pitchFamily="34" charset="0"/>
            </a:endParaRPr>
          </a:p>
        </p:txBody>
      </p:sp>
      <p:sp>
        <p:nvSpPr>
          <p:cNvPr id="17" name="Content Placeholder 7"/>
          <p:cNvSpPr txBox="1">
            <a:spLocks/>
          </p:cNvSpPr>
          <p:nvPr/>
        </p:nvSpPr>
        <p:spPr bwMode="auto">
          <a:xfrm>
            <a:off x="4698257" y="3653556"/>
            <a:ext cx="3031331" cy="540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20000"/>
              </a:spcBef>
              <a:buFont typeface="Arial" panose="020B0604020202020204" pitchFamily="34" charset="0"/>
              <a:buNone/>
            </a:pPr>
            <a:r>
              <a:rPr lang="en-US" sz="2800" b="1" dirty="0">
                <a:solidFill>
                  <a:srgbClr val="0000FF"/>
                </a:solidFill>
                <a:cs typeface="Arial" panose="020B0604020202020204" pitchFamily="34" charset="0"/>
              </a:rPr>
              <a:t>Strategy</a:t>
            </a:r>
          </a:p>
        </p:txBody>
      </p:sp>
      <p:sp>
        <p:nvSpPr>
          <p:cNvPr id="18" name="Content Placeholder 7"/>
          <p:cNvSpPr txBox="1">
            <a:spLocks/>
          </p:cNvSpPr>
          <p:nvPr/>
        </p:nvSpPr>
        <p:spPr bwMode="auto">
          <a:xfrm>
            <a:off x="4698257" y="4194099"/>
            <a:ext cx="3031331" cy="539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20000"/>
              </a:spcBef>
              <a:buFont typeface="Arial" panose="020B0604020202020204" pitchFamily="34" charset="0"/>
              <a:buNone/>
            </a:pPr>
            <a:r>
              <a:rPr lang="en-US" sz="2800" b="1" dirty="0">
                <a:solidFill>
                  <a:srgbClr val="0000FF"/>
                </a:solidFill>
                <a:cs typeface="Arial" panose="020B0604020202020204" pitchFamily="34" charset="0"/>
              </a:rPr>
              <a:t>Idea</a:t>
            </a:r>
          </a:p>
        </p:txBody>
      </p:sp>
      <p:sp>
        <p:nvSpPr>
          <p:cNvPr id="19" name="Content Placeholder 7"/>
          <p:cNvSpPr txBox="1">
            <a:spLocks/>
          </p:cNvSpPr>
          <p:nvPr/>
        </p:nvSpPr>
        <p:spPr bwMode="auto">
          <a:xfrm>
            <a:off x="4698257" y="4788221"/>
            <a:ext cx="3031331" cy="594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20000"/>
              </a:spcBef>
              <a:buFont typeface="Arial" panose="020B0604020202020204" pitchFamily="34" charset="0"/>
              <a:buNone/>
            </a:pPr>
            <a:r>
              <a:rPr lang="en-US" sz="2800" b="1" dirty="0">
                <a:solidFill>
                  <a:srgbClr val="0000FF"/>
                </a:solidFill>
                <a:cs typeface="Arial" panose="020B0604020202020204" pitchFamily="34" charset="0"/>
              </a:rPr>
              <a:t>Product</a:t>
            </a:r>
          </a:p>
        </p:txBody>
      </p:sp>
      <p:sp>
        <p:nvSpPr>
          <p:cNvPr id="20" name="Title 3"/>
          <p:cNvSpPr txBox="1">
            <a:spLocks/>
          </p:cNvSpPr>
          <p:nvPr/>
        </p:nvSpPr>
        <p:spPr bwMode="auto">
          <a:xfrm>
            <a:off x="776614" y="1593058"/>
            <a:ext cx="7778663" cy="917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r>
              <a:rPr lang="en-US" sz="2800" dirty="0">
                <a:cs typeface="Arial" panose="020B0604020202020204" pitchFamily="34" charset="0"/>
              </a:rPr>
              <a:t>Need to think broadly and systematically and </a:t>
            </a:r>
            <a:r>
              <a:rPr lang="en-US" sz="2800" b="1" dirty="0">
                <a:solidFill>
                  <a:srgbClr val="FF0000"/>
                </a:solidFill>
                <a:cs typeface="Arial" panose="020B0604020202020204" pitchFamily="34" charset="0"/>
              </a:rPr>
              <a:t>see the big picture</a:t>
            </a:r>
          </a:p>
        </p:txBody>
      </p:sp>
      <p:sp>
        <p:nvSpPr>
          <p:cNvPr id="21" name="Down Arrow 20"/>
          <p:cNvSpPr>
            <a:spLocks noChangeArrowheads="1"/>
          </p:cNvSpPr>
          <p:nvPr/>
        </p:nvSpPr>
        <p:spPr bwMode="auto">
          <a:xfrm>
            <a:off x="4410075" y="1376364"/>
            <a:ext cx="363141" cy="270272"/>
          </a:xfrm>
          <a:prstGeom prst="downArrow">
            <a:avLst>
              <a:gd name="adj1" fmla="val 50000"/>
              <a:gd name="adj2" fmla="val 50000"/>
            </a:avLst>
          </a:prstGeom>
          <a:solidFill>
            <a:srgbClr val="FF0000"/>
          </a:solidFill>
          <a:ln w="9525">
            <a:solidFill>
              <a:srgbClr val="4A7EBB"/>
            </a:solidFill>
            <a:miter lim="800000"/>
            <a:headEnd/>
            <a:tailEnd/>
          </a:ln>
          <a:effectLst>
            <a:outerShdw blurRad="40000" dist="23000" dir="5400000" rotWithShape="0">
              <a:srgbClr val="808080">
                <a:alpha val="34999"/>
              </a:srgbClr>
            </a:outerShdw>
          </a:effec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sz="1350">
              <a:solidFill>
                <a:srgbClr val="FFFFFF"/>
              </a:solidFill>
              <a:cs typeface="Arial" panose="020B0604020202020204" pitchFamily="34" charset="0"/>
            </a:endParaRPr>
          </a:p>
        </p:txBody>
      </p:sp>
    </p:spTree>
    <p:extLst>
      <p:ext uri="{BB962C8B-B14F-4D97-AF65-F5344CB8AC3E}">
        <p14:creationId xmlns:p14="http://schemas.microsoft.com/office/powerpoint/2010/main" val="2100385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6"/>
          <p:cNvSpPr>
            <a:spLocks noGrp="1"/>
          </p:cNvSpPr>
          <p:nvPr>
            <p:ph type="title"/>
          </p:nvPr>
        </p:nvSpPr>
        <p:spPr>
          <a:xfrm>
            <a:off x="457200" y="583481"/>
            <a:ext cx="8229600" cy="663877"/>
          </a:xfrm>
        </p:spPr>
        <p:txBody>
          <a:bodyPr>
            <a:normAutofit/>
          </a:bodyPr>
          <a:lstStyle/>
          <a:p>
            <a:r>
              <a:rPr lang="en-US" altLang="en-US" sz="3000" b="1" dirty="0">
                <a:latin typeface="Arial" panose="020B0604020202020204" pitchFamily="34" charset="0"/>
                <a:ea typeface="ＭＳ Ｐゴシック" pitchFamily="34" charset="-128"/>
                <a:cs typeface="Arial" panose="020B0604020202020204" pitchFamily="34" charset="0"/>
              </a:rPr>
              <a:t>Difficulty &amp; Uncertainty</a:t>
            </a:r>
          </a:p>
        </p:txBody>
      </p:sp>
      <p:graphicFrame>
        <p:nvGraphicFramePr>
          <p:cNvPr id="79877" name="Content Placeholder 7">
            <a:extLst>
              <a:ext uri="{FF2B5EF4-FFF2-40B4-BE49-F238E27FC236}">
                <a16:creationId xmlns:a16="http://schemas.microsoft.com/office/drawing/2014/main" id="{AD9E8719-C5E9-D52B-BB4E-B4D247EA309A}"/>
              </a:ext>
            </a:extLst>
          </p:cNvPr>
          <p:cNvGraphicFramePr>
            <a:graphicFrameLocks noGrp="1"/>
          </p:cNvGraphicFramePr>
          <p:nvPr>
            <p:ph idx="1"/>
            <p:extLst>
              <p:ext uri="{D42A27DB-BD31-4B8C-83A1-F6EECF244321}">
                <p14:modId xmlns:p14="http://schemas.microsoft.com/office/powerpoint/2010/main" val="921625996"/>
              </p:ext>
            </p:extLst>
          </p:nvPr>
        </p:nvGraphicFramePr>
        <p:xfrm>
          <a:off x="827088" y="1497580"/>
          <a:ext cx="7859712" cy="444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8214075"/>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8953E74-D241-4DDF-8508-F0365EA13A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5C3C901A-B2F4-4A3C-BCDD-7C8D587EC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9144000" cy="2371134"/>
          </a:xfrm>
          <a:custGeom>
            <a:avLst/>
            <a:gdLst>
              <a:gd name="connsiteX0" fmla="*/ 0 w 12192000"/>
              <a:gd name="connsiteY0" fmla="*/ 0 h 2515690"/>
              <a:gd name="connsiteX1" fmla="*/ 170442 w 12192000"/>
              <a:gd name="connsiteY1" fmla="*/ 96074 h 2515690"/>
              <a:gd name="connsiteX2" fmla="*/ 424739 w 12192000"/>
              <a:gd name="connsiteY2" fmla="*/ 224865 h 2515690"/>
              <a:gd name="connsiteX3" fmla="*/ 748273 w 12192000"/>
              <a:gd name="connsiteY3" fmla="*/ 373939 h 2515690"/>
              <a:gd name="connsiteX4" fmla="*/ 1037058 w 12192000"/>
              <a:gd name="connsiteY4" fmla="*/ 499994 h 2515690"/>
              <a:gd name="connsiteX5" fmla="*/ 1101312 w 12192000"/>
              <a:gd name="connsiteY5" fmla="*/ 428540 h 2515690"/>
              <a:gd name="connsiteX6" fmla="*/ 1367071 w 12192000"/>
              <a:gd name="connsiteY6" fmla="*/ 516118 h 2515690"/>
              <a:gd name="connsiteX7" fmla="*/ 2189943 w 12192000"/>
              <a:gd name="connsiteY7" fmla="*/ 794533 h 2515690"/>
              <a:gd name="connsiteX8" fmla="*/ 2390329 w 12192000"/>
              <a:gd name="connsiteY8" fmla="*/ 920897 h 2515690"/>
              <a:gd name="connsiteX9" fmla="*/ 2459570 w 12192000"/>
              <a:gd name="connsiteY9" fmla="*/ 983740 h 2515690"/>
              <a:gd name="connsiteX10" fmla="*/ 2503252 w 12192000"/>
              <a:gd name="connsiteY10" fmla="*/ 1000151 h 2515690"/>
              <a:gd name="connsiteX11" fmla="*/ 2503252 w 12192000"/>
              <a:gd name="connsiteY11" fmla="*/ 1008273 h 2515690"/>
              <a:gd name="connsiteX12" fmla="*/ 2511191 w 12192000"/>
              <a:gd name="connsiteY12" fmla="*/ 1009499 h 2515690"/>
              <a:gd name="connsiteX13" fmla="*/ 2565029 w 12192000"/>
              <a:gd name="connsiteY13" fmla="*/ 1015977 h 2515690"/>
              <a:gd name="connsiteX14" fmla="*/ 2593745 w 12192000"/>
              <a:gd name="connsiteY14" fmla="*/ 1019963 h 2515690"/>
              <a:gd name="connsiteX15" fmla="*/ 2591015 w 12192000"/>
              <a:gd name="connsiteY15" fmla="*/ 1019651 h 2515690"/>
              <a:gd name="connsiteX16" fmla="*/ 2590137 w 12192000"/>
              <a:gd name="connsiteY16" fmla="*/ 1019549 h 2515690"/>
              <a:gd name="connsiteX17" fmla="*/ 2589021 w 12192000"/>
              <a:gd name="connsiteY17" fmla="*/ 1019424 h 2515690"/>
              <a:gd name="connsiteX18" fmla="*/ 2591015 w 12192000"/>
              <a:gd name="connsiteY18" fmla="*/ 1019651 h 2515690"/>
              <a:gd name="connsiteX19" fmla="*/ 2602385 w 12192000"/>
              <a:gd name="connsiteY19" fmla="*/ 1020975 h 2515690"/>
              <a:gd name="connsiteX20" fmla="*/ 2614445 w 12192000"/>
              <a:gd name="connsiteY20" fmla="*/ 1022389 h 2515690"/>
              <a:gd name="connsiteX21" fmla="*/ 2614445 w 12192000"/>
              <a:gd name="connsiteY21" fmla="*/ 1020966 h 2515690"/>
              <a:gd name="connsiteX22" fmla="*/ 2676661 w 12192000"/>
              <a:gd name="connsiteY22" fmla="*/ 1029355 h 2515690"/>
              <a:gd name="connsiteX23" fmla="*/ 2788597 w 12192000"/>
              <a:gd name="connsiteY23" fmla="*/ 1048926 h 2515690"/>
              <a:gd name="connsiteX24" fmla="*/ 2812742 w 12192000"/>
              <a:gd name="connsiteY24" fmla="*/ 1057667 h 2515690"/>
              <a:gd name="connsiteX25" fmla="*/ 2970201 w 12192000"/>
              <a:gd name="connsiteY25" fmla="*/ 949091 h 2515690"/>
              <a:gd name="connsiteX26" fmla="*/ 3030610 w 12192000"/>
              <a:gd name="connsiteY26" fmla="*/ 1049340 h 2515690"/>
              <a:gd name="connsiteX27" fmla="*/ 3058913 w 12192000"/>
              <a:gd name="connsiteY27" fmla="*/ 1048085 h 2515690"/>
              <a:gd name="connsiteX28" fmla="*/ 3072697 w 12192000"/>
              <a:gd name="connsiteY28" fmla="*/ 1045316 h 2515690"/>
              <a:gd name="connsiteX29" fmla="*/ 3083305 w 12192000"/>
              <a:gd name="connsiteY29" fmla="*/ 1040550 h 2515690"/>
              <a:gd name="connsiteX30" fmla="*/ 3125603 w 12192000"/>
              <a:gd name="connsiteY30" fmla="*/ 1004583 h 2515690"/>
              <a:gd name="connsiteX31" fmla="*/ 3385106 w 12192000"/>
              <a:gd name="connsiteY31" fmla="*/ 1042233 h 2515690"/>
              <a:gd name="connsiteX32" fmla="*/ 3424945 w 12192000"/>
              <a:gd name="connsiteY32" fmla="*/ 1065268 h 2515690"/>
              <a:gd name="connsiteX33" fmla="*/ 3436948 w 12192000"/>
              <a:gd name="connsiteY33" fmla="*/ 1068018 h 2515690"/>
              <a:gd name="connsiteX34" fmla="*/ 3466714 w 12192000"/>
              <a:gd name="connsiteY34" fmla="*/ 1063419 h 2515690"/>
              <a:gd name="connsiteX35" fmla="*/ 3550909 w 12192000"/>
              <a:gd name="connsiteY35" fmla="*/ 1044511 h 2515690"/>
              <a:gd name="connsiteX36" fmla="*/ 3555900 w 12192000"/>
              <a:gd name="connsiteY36" fmla="*/ 1041996 h 2515690"/>
              <a:gd name="connsiteX37" fmla="*/ 3625978 w 12192000"/>
              <a:gd name="connsiteY37" fmla="*/ 1023459 h 2515690"/>
              <a:gd name="connsiteX38" fmla="*/ 3632465 w 12192000"/>
              <a:gd name="connsiteY38" fmla="*/ 1023522 h 2515690"/>
              <a:gd name="connsiteX39" fmla="*/ 3649063 w 12192000"/>
              <a:gd name="connsiteY39" fmla="*/ 1018726 h 2515690"/>
              <a:gd name="connsiteX40" fmla="*/ 3805954 w 12192000"/>
              <a:gd name="connsiteY40" fmla="*/ 917517 h 2515690"/>
              <a:gd name="connsiteX41" fmla="*/ 4020506 w 12192000"/>
              <a:gd name="connsiteY41" fmla="*/ 816231 h 2515690"/>
              <a:gd name="connsiteX42" fmla="*/ 4233682 w 12192000"/>
              <a:gd name="connsiteY42" fmla="*/ 799511 h 2515690"/>
              <a:gd name="connsiteX43" fmla="*/ 4306552 w 12192000"/>
              <a:gd name="connsiteY43" fmla="*/ 610207 h 2515690"/>
              <a:gd name="connsiteX44" fmla="*/ 4816604 w 12192000"/>
              <a:gd name="connsiteY44" fmla="*/ 773163 h 2515690"/>
              <a:gd name="connsiteX45" fmla="*/ 4916502 w 12192000"/>
              <a:gd name="connsiteY45" fmla="*/ 788104 h 2515690"/>
              <a:gd name="connsiteX46" fmla="*/ 5224415 w 12192000"/>
              <a:gd name="connsiteY46" fmla="*/ 674418 h 2515690"/>
              <a:gd name="connsiteX47" fmla="*/ 5274077 w 12192000"/>
              <a:gd name="connsiteY47" fmla="*/ 655978 h 2515690"/>
              <a:gd name="connsiteX48" fmla="*/ 5371217 w 12192000"/>
              <a:gd name="connsiteY48" fmla="*/ 614372 h 2515690"/>
              <a:gd name="connsiteX49" fmla="*/ 5364523 w 12192000"/>
              <a:gd name="connsiteY49" fmla="*/ 502501 h 2515690"/>
              <a:gd name="connsiteX50" fmla="*/ 5457871 w 12192000"/>
              <a:gd name="connsiteY50" fmla="*/ 558285 h 2515690"/>
              <a:gd name="connsiteX51" fmla="*/ 5750580 w 12192000"/>
              <a:gd name="connsiteY51" fmla="*/ 663503 h 2515690"/>
              <a:gd name="connsiteX52" fmla="*/ 5976618 w 12192000"/>
              <a:gd name="connsiteY52" fmla="*/ 582652 h 2515690"/>
              <a:gd name="connsiteX53" fmla="*/ 6009346 w 12192000"/>
              <a:gd name="connsiteY53" fmla="*/ 559470 h 2515690"/>
              <a:gd name="connsiteX54" fmla="*/ 6069735 w 12192000"/>
              <a:gd name="connsiteY54" fmla="*/ 587803 h 2515690"/>
              <a:gd name="connsiteX55" fmla="*/ 6270319 w 12192000"/>
              <a:gd name="connsiteY55" fmla="*/ 643982 h 2515690"/>
              <a:gd name="connsiteX56" fmla="*/ 6406781 w 12192000"/>
              <a:gd name="connsiteY56" fmla="*/ 672327 h 2515690"/>
              <a:gd name="connsiteX57" fmla="*/ 6469508 w 12192000"/>
              <a:gd name="connsiteY57" fmla="*/ 708574 h 2515690"/>
              <a:gd name="connsiteX58" fmla="*/ 6515869 w 12192000"/>
              <a:gd name="connsiteY58" fmla="*/ 715738 h 2515690"/>
              <a:gd name="connsiteX59" fmla="*/ 6725938 w 12192000"/>
              <a:gd name="connsiteY59" fmla="*/ 691128 h 2515690"/>
              <a:gd name="connsiteX60" fmla="*/ 6778240 w 12192000"/>
              <a:gd name="connsiteY60" fmla="*/ 678998 h 2515690"/>
              <a:gd name="connsiteX61" fmla="*/ 6806944 w 12192000"/>
              <a:gd name="connsiteY61" fmla="*/ 646178 h 2515690"/>
              <a:gd name="connsiteX62" fmla="*/ 6830632 w 12192000"/>
              <a:gd name="connsiteY62" fmla="*/ 633915 h 2515690"/>
              <a:gd name="connsiteX63" fmla="*/ 6858072 w 12192000"/>
              <a:gd name="connsiteY63" fmla="*/ 646178 h 2515690"/>
              <a:gd name="connsiteX64" fmla="*/ 6891322 w 12192000"/>
              <a:gd name="connsiteY64" fmla="*/ 678998 h 2515690"/>
              <a:gd name="connsiteX65" fmla="*/ 6951905 w 12192000"/>
              <a:gd name="connsiteY65" fmla="*/ 691128 h 2515690"/>
              <a:gd name="connsiteX66" fmla="*/ 7195246 w 12192000"/>
              <a:gd name="connsiteY66" fmla="*/ 715738 h 2515690"/>
              <a:gd name="connsiteX67" fmla="*/ 7248949 w 12192000"/>
              <a:gd name="connsiteY67" fmla="*/ 708574 h 2515690"/>
              <a:gd name="connsiteX68" fmla="*/ 7321609 w 12192000"/>
              <a:gd name="connsiteY68" fmla="*/ 672327 h 2515690"/>
              <a:gd name="connsiteX69" fmla="*/ 7479684 w 12192000"/>
              <a:gd name="connsiteY69" fmla="*/ 643982 h 2515690"/>
              <a:gd name="connsiteX70" fmla="*/ 7712035 w 12192000"/>
              <a:gd name="connsiteY70" fmla="*/ 587803 h 2515690"/>
              <a:gd name="connsiteX71" fmla="*/ 7781987 w 12192000"/>
              <a:gd name="connsiteY71" fmla="*/ 559470 h 2515690"/>
              <a:gd name="connsiteX72" fmla="*/ 7819900 w 12192000"/>
              <a:gd name="connsiteY72" fmla="*/ 582652 h 2515690"/>
              <a:gd name="connsiteX73" fmla="*/ 8081736 w 12192000"/>
              <a:gd name="connsiteY73" fmla="*/ 663503 h 2515690"/>
              <a:gd name="connsiteX74" fmla="*/ 8420801 w 12192000"/>
              <a:gd name="connsiteY74" fmla="*/ 558285 h 2515690"/>
              <a:gd name="connsiteX75" fmla="*/ 8528933 w 12192000"/>
              <a:gd name="connsiteY75" fmla="*/ 502501 h 2515690"/>
              <a:gd name="connsiteX76" fmla="*/ 8521178 w 12192000"/>
              <a:gd name="connsiteY76" fmla="*/ 614372 h 2515690"/>
              <a:gd name="connsiteX77" fmla="*/ 8633702 w 12192000"/>
              <a:gd name="connsiteY77" fmla="*/ 655978 h 2515690"/>
              <a:gd name="connsiteX78" fmla="*/ 8691231 w 12192000"/>
              <a:gd name="connsiteY78" fmla="*/ 674418 h 2515690"/>
              <a:gd name="connsiteX79" fmla="*/ 9047908 w 12192000"/>
              <a:gd name="connsiteY79" fmla="*/ 788104 h 2515690"/>
              <a:gd name="connsiteX80" fmla="*/ 9163628 w 12192000"/>
              <a:gd name="connsiteY80" fmla="*/ 773163 h 2515690"/>
              <a:gd name="connsiteX81" fmla="*/ 9754459 w 12192000"/>
              <a:gd name="connsiteY81" fmla="*/ 610207 h 2515690"/>
              <a:gd name="connsiteX82" fmla="*/ 9838868 w 12192000"/>
              <a:gd name="connsiteY82" fmla="*/ 799511 h 2515690"/>
              <a:gd name="connsiteX83" fmla="*/ 10085808 w 12192000"/>
              <a:gd name="connsiteY83" fmla="*/ 816231 h 2515690"/>
              <a:gd name="connsiteX84" fmla="*/ 10334338 w 12192000"/>
              <a:gd name="connsiteY84" fmla="*/ 917517 h 2515690"/>
              <a:gd name="connsiteX85" fmla="*/ 10516076 w 12192000"/>
              <a:gd name="connsiteY85" fmla="*/ 1018726 h 2515690"/>
              <a:gd name="connsiteX86" fmla="*/ 10535302 w 12192000"/>
              <a:gd name="connsiteY86" fmla="*/ 1023522 h 2515690"/>
              <a:gd name="connsiteX87" fmla="*/ 10542819 w 12192000"/>
              <a:gd name="connsiteY87" fmla="*/ 1023458 h 2515690"/>
              <a:gd name="connsiteX88" fmla="*/ 10623994 w 12192000"/>
              <a:gd name="connsiteY88" fmla="*/ 1041996 h 2515690"/>
              <a:gd name="connsiteX89" fmla="*/ 10629774 w 12192000"/>
              <a:gd name="connsiteY89" fmla="*/ 1044511 h 2515690"/>
              <a:gd name="connsiteX90" fmla="*/ 10727305 w 12192000"/>
              <a:gd name="connsiteY90" fmla="*/ 1063419 h 2515690"/>
              <a:gd name="connsiteX91" fmla="*/ 10761785 w 12192000"/>
              <a:gd name="connsiteY91" fmla="*/ 1068017 h 2515690"/>
              <a:gd name="connsiteX92" fmla="*/ 10775688 w 12192000"/>
              <a:gd name="connsiteY92" fmla="*/ 1065268 h 2515690"/>
              <a:gd name="connsiteX93" fmla="*/ 10821837 w 12192000"/>
              <a:gd name="connsiteY93" fmla="*/ 1042232 h 2515690"/>
              <a:gd name="connsiteX94" fmla="*/ 11122438 w 12192000"/>
              <a:gd name="connsiteY94" fmla="*/ 1004583 h 2515690"/>
              <a:gd name="connsiteX95" fmla="*/ 11171433 w 12192000"/>
              <a:gd name="connsiteY95" fmla="*/ 1040550 h 2515690"/>
              <a:gd name="connsiteX96" fmla="*/ 11183724 w 12192000"/>
              <a:gd name="connsiteY96" fmla="*/ 1045316 h 2515690"/>
              <a:gd name="connsiteX97" fmla="*/ 11199690 w 12192000"/>
              <a:gd name="connsiteY97" fmla="*/ 1048085 h 2515690"/>
              <a:gd name="connsiteX98" fmla="*/ 11232475 w 12192000"/>
              <a:gd name="connsiteY98" fmla="*/ 1049340 h 2515690"/>
              <a:gd name="connsiteX99" fmla="*/ 11302451 w 12192000"/>
              <a:gd name="connsiteY99" fmla="*/ 949091 h 2515690"/>
              <a:gd name="connsiteX100" fmla="*/ 11484849 w 12192000"/>
              <a:gd name="connsiteY100" fmla="*/ 1057667 h 2515690"/>
              <a:gd name="connsiteX101" fmla="*/ 11512818 w 12192000"/>
              <a:gd name="connsiteY101" fmla="*/ 1048926 h 2515690"/>
              <a:gd name="connsiteX102" fmla="*/ 11642481 w 12192000"/>
              <a:gd name="connsiteY102" fmla="*/ 1029355 h 2515690"/>
              <a:gd name="connsiteX103" fmla="*/ 11714551 w 12192000"/>
              <a:gd name="connsiteY103" fmla="*/ 1020966 h 2515690"/>
              <a:gd name="connsiteX104" fmla="*/ 11714551 w 12192000"/>
              <a:gd name="connsiteY104" fmla="*/ 1022389 h 2515690"/>
              <a:gd name="connsiteX105" fmla="*/ 11728519 w 12192000"/>
              <a:gd name="connsiteY105" fmla="*/ 1020975 h 2515690"/>
              <a:gd name="connsiteX106" fmla="*/ 11741691 w 12192000"/>
              <a:gd name="connsiteY106" fmla="*/ 1019651 h 2515690"/>
              <a:gd name="connsiteX107" fmla="*/ 11743999 w 12192000"/>
              <a:gd name="connsiteY107" fmla="*/ 1019424 h 2515690"/>
              <a:gd name="connsiteX108" fmla="*/ 11742709 w 12192000"/>
              <a:gd name="connsiteY108" fmla="*/ 1019549 h 2515690"/>
              <a:gd name="connsiteX109" fmla="*/ 11741691 w 12192000"/>
              <a:gd name="connsiteY109" fmla="*/ 1019651 h 2515690"/>
              <a:gd name="connsiteX110" fmla="*/ 11738529 w 12192000"/>
              <a:gd name="connsiteY110" fmla="*/ 1019963 h 2515690"/>
              <a:gd name="connsiteX111" fmla="*/ 11771791 w 12192000"/>
              <a:gd name="connsiteY111" fmla="*/ 1015977 h 2515690"/>
              <a:gd name="connsiteX112" fmla="*/ 11834157 w 12192000"/>
              <a:gd name="connsiteY112" fmla="*/ 1009499 h 2515690"/>
              <a:gd name="connsiteX113" fmla="*/ 11843354 w 12192000"/>
              <a:gd name="connsiteY113" fmla="*/ 1008273 h 2515690"/>
              <a:gd name="connsiteX114" fmla="*/ 11843354 w 12192000"/>
              <a:gd name="connsiteY114" fmla="*/ 1000151 h 2515690"/>
              <a:gd name="connsiteX115" fmla="*/ 11893955 w 12192000"/>
              <a:gd name="connsiteY115" fmla="*/ 983740 h 2515690"/>
              <a:gd name="connsiteX116" fmla="*/ 11974160 w 12192000"/>
              <a:gd name="connsiteY116" fmla="*/ 920897 h 2515690"/>
              <a:gd name="connsiteX117" fmla="*/ 12143531 w 12192000"/>
              <a:gd name="connsiteY117" fmla="*/ 823664 h 2515690"/>
              <a:gd name="connsiteX118" fmla="*/ 12192000 w 12192000"/>
              <a:gd name="connsiteY118" fmla="*/ 801163 h 2515690"/>
              <a:gd name="connsiteX119" fmla="*/ 12192000 w 12192000"/>
              <a:gd name="connsiteY119" fmla="*/ 2515690 h 2515690"/>
              <a:gd name="connsiteX120" fmla="*/ 0 w 12192000"/>
              <a:gd name="connsiteY120" fmla="*/ 2515690 h 2515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12192000" h="2515690">
                <a:moveTo>
                  <a:pt x="0" y="0"/>
                </a:moveTo>
                <a:lnTo>
                  <a:pt x="170442" y="96074"/>
                </a:lnTo>
                <a:cubicBezTo>
                  <a:pt x="323315" y="179510"/>
                  <a:pt x="418777" y="223899"/>
                  <a:pt x="424739" y="224865"/>
                </a:cubicBezTo>
                <a:cubicBezTo>
                  <a:pt x="573781" y="248496"/>
                  <a:pt x="654649" y="314572"/>
                  <a:pt x="748273" y="373939"/>
                </a:cubicBezTo>
                <a:cubicBezTo>
                  <a:pt x="830321" y="425631"/>
                  <a:pt x="917271" y="480784"/>
                  <a:pt x="1037058" y="499994"/>
                </a:cubicBezTo>
                <a:cubicBezTo>
                  <a:pt x="1195925" y="525362"/>
                  <a:pt x="1048105" y="445478"/>
                  <a:pt x="1101312" y="428540"/>
                </a:cubicBezTo>
                <a:cubicBezTo>
                  <a:pt x="1188473" y="458169"/>
                  <a:pt x="1274625" y="505369"/>
                  <a:pt x="1367071" y="516118"/>
                </a:cubicBezTo>
                <a:cubicBezTo>
                  <a:pt x="1701323" y="554463"/>
                  <a:pt x="1964451" y="648887"/>
                  <a:pt x="2189943" y="794533"/>
                </a:cubicBezTo>
                <a:cubicBezTo>
                  <a:pt x="2255082" y="836300"/>
                  <a:pt x="2357481" y="862342"/>
                  <a:pt x="2390329" y="920897"/>
                </a:cubicBezTo>
                <a:cubicBezTo>
                  <a:pt x="2406050" y="949359"/>
                  <a:pt x="2430126" y="969285"/>
                  <a:pt x="2459570" y="983740"/>
                </a:cubicBezTo>
                <a:lnTo>
                  <a:pt x="2503252" y="1000151"/>
                </a:lnTo>
                <a:lnTo>
                  <a:pt x="2503252" y="1008273"/>
                </a:lnTo>
                <a:lnTo>
                  <a:pt x="2511191" y="1009499"/>
                </a:lnTo>
                <a:cubicBezTo>
                  <a:pt x="2529847" y="1011974"/>
                  <a:pt x="2562849" y="1015701"/>
                  <a:pt x="2565029" y="1015977"/>
                </a:cubicBezTo>
                <a:cubicBezTo>
                  <a:pt x="2610845" y="1021778"/>
                  <a:pt x="2601577" y="1020837"/>
                  <a:pt x="2593745" y="1019963"/>
                </a:cubicBezTo>
                <a:lnTo>
                  <a:pt x="2591015" y="1019651"/>
                </a:lnTo>
                <a:lnTo>
                  <a:pt x="2590137" y="1019549"/>
                </a:lnTo>
                <a:cubicBezTo>
                  <a:pt x="2588203" y="1019326"/>
                  <a:pt x="2588125" y="1019321"/>
                  <a:pt x="2589021" y="1019424"/>
                </a:cubicBezTo>
                <a:lnTo>
                  <a:pt x="2591015" y="1019651"/>
                </a:lnTo>
                <a:lnTo>
                  <a:pt x="2602385" y="1020975"/>
                </a:lnTo>
                <a:lnTo>
                  <a:pt x="2614445" y="1022389"/>
                </a:lnTo>
                <a:lnTo>
                  <a:pt x="2614445" y="1020966"/>
                </a:lnTo>
                <a:lnTo>
                  <a:pt x="2676661" y="1029355"/>
                </a:lnTo>
                <a:cubicBezTo>
                  <a:pt x="2715592" y="1034194"/>
                  <a:pt x="2753901" y="1039695"/>
                  <a:pt x="2788597" y="1048926"/>
                </a:cubicBezTo>
                <a:lnTo>
                  <a:pt x="2812742" y="1057667"/>
                </a:lnTo>
                <a:lnTo>
                  <a:pt x="2970201" y="949091"/>
                </a:lnTo>
                <a:cubicBezTo>
                  <a:pt x="3052785" y="982961"/>
                  <a:pt x="2996105" y="1020057"/>
                  <a:pt x="3030610" y="1049340"/>
                </a:cubicBezTo>
                <a:cubicBezTo>
                  <a:pt x="3039005" y="1048442"/>
                  <a:pt x="3049621" y="1048500"/>
                  <a:pt x="3058913" y="1048085"/>
                </a:cubicBezTo>
                <a:lnTo>
                  <a:pt x="3072697" y="1045316"/>
                </a:lnTo>
                <a:lnTo>
                  <a:pt x="3083305" y="1040550"/>
                </a:lnTo>
                <a:lnTo>
                  <a:pt x="3125603" y="1004583"/>
                </a:lnTo>
                <a:cubicBezTo>
                  <a:pt x="3221669" y="925596"/>
                  <a:pt x="3242489" y="937564"/>
                  <a:pt x="3385106" y="1042233"/>
                </a:cubicBezTo>
                <a:cubicBezTo>
                  <a:pt x="3399403" y="1052670"/>
                  <a:pt x="3412529" y="1060209"/>
                  <a:pt x="3424945" y="1065268"/>
                </a:cubicBezTo>
                <a:lnTo>
                  <a:pt x="3436948" y="1068018"/>
                </a:lnTo>
                <a:lnTo>
                  <a:pt x="3466714" y="1063419"/>
                </a:lnTo>
                <a:lnTo>
                  <a:pt x="3550909" y="1044511"/>
                </a:lnTo>
                <a:lnTo>
                  <a:pt x="3555900" y="1041996"/>
                </a:lnTo>
                <a:cubicBezTo>
                  <a:pt x="3573827" y="1033454"/>
                  <a:pt x="3594382" y="1025941"/>
                  <a:pt x="3625978" y="1023459"/>
                </a:cubicBezTo>
                <a:lnTo>
                  <a:pt x="3632465" y="1023522"/>
                </a:lnTo>
                <a:lnTo>
                  <a:pt x="3649063" y="1018726"/>
                </a:lnTo>
                <a:cubicBezTo>
                  <a:pt x="3741849" y="989371"/>
                  <a:pt x="3810578" y="953657"/>
                  <a:pt x="3805954" y="917517"/>
                </a:cubicBezTo>
                <a:cubicBezTo>
                  <a:pt x="4031729" y="953901"/>
                  <a:pt x="4031729" y="953901"/>
                  <a:pt x="4020506" y="816231"/>
                </a:cubicBezTo>
                <a:cubicBezTo>
                  <a:pt x="4171643" y="865324"/>
                  <a:pt x="4206308" y="864422"/>
                  <a:pt x="4233682" y="799511"/>
                </a:cubicBezTo>
                <a:cubicBezTo>
                  <a:pt x="4260226" y="737017"/>
                  <a:pt x="4254728" y="668575"/>
                  <a:pt x="4306552" y="610207"/>
                </a:cubicBezTo>
                <a:cubicBezTo>
                  <a:pt x="4495313" y="657923"/>
                  <a:pt x="4699922" y="667347"/>
                  <a:pt x="4816604" y="773163"/>
                </a:cubicBezTo>
                <a:cubicBezTo>
                  <a:pt x="4834734" y="789836"/>
                  <a:pt x="4890507" y="799946"/>
                  <a:pt x="4916502" y="788104"/>
                </a:cubicBezTo>
                <a:cubicBezTo>
                  <a:pt x="5013526" y="746101"/>
                  <a:pt x="5238129" y="796871"/>
                  <a:pt x="5224415" y="674418"/>
                </a:cubicBezTo>
                <a:cubicBezTo>
                  <a:pt x="5223051" y="659300"/>
                  <a:pt x="5240524" y="644890"/>
                  <a:pt x="5274077" y="655978"/>
                </a:cubicBezTo>
                <a:cubicBezTo>
                  <a:pt x="5388582" y="694066"/>
                  <a:pt x="5367022" y="644784"/>
                  <a:pt x="5371217" y="614372"/>
                </a:cubicBezTo>
                <a:cubicBezTo>
                  <a:pt x="5375856" y="577567"/>
                  <a:pt x="5319010" y="537578"/>
                  <a:pt x="5364523" y="502501"/>
                </a:cubicBezTo>
                <a:cubicBezTo>
                  <a:pt x="5425408" y="508891"/>
                  <a:pt x="5433299" y="538191"/>
                  <a:pt x="5457871" y="558285"/>
                </a:cubicBezTo>
                <a:cubicBezTo>
                  <a:pt x="5530352" y="617005"/>
                  <a:pt x="5609566" y="664386"/>
                  <a:pt x="5750580" y="663503"/>
                </a:cubicBezTo>
                <a:cubicBezTo>
                  <a:pt x="5864519" y="662926"/>
                  <a:pt x="5966527" y="666650"/>
                  <a:pt x="5976618" y="582652"/>
                </a:cubicBezTo>
                <a:cubicBezTo>
                  <a:pt x="5978145" y="569455"/>
                  <a:pt x="5990792" y="562346"/>
                  <a:pt x="6009346" y="559470"/>
                </a:cubicBezTo>
                <a:cubicBezTo>
                  <a:pt x="6030639" y="568485"/>
                  <a:pt x="6052592" y="577083"/>
                  <a:pt x="6069735" y="587803"/>
                </a:cubicBezTo>
                <a:cubicBezTo>
                  <a:pt x="6126182" y="623812"/>
                  <a:pt x="6196945" y="634730"/>
                  <a:pt x="6270319" y="643982"/>
                </a:cubicBezTo>
                <a:cubicBezTo>
                  <a:pt x="6317101" y="649940"/>
                  <a:pt x="6363466" y="657107"/>
                  <a:pt x="6406781" y="672327"/>
                </a:cubicBezTo>
                <a:cubicBezTo>
                  <a:pt x="6433586" y="681598"/>
                  <a:pt x="6454928" y="693402"/>
                  <a:pt x="6469508" y="708574"/>
                </a:cubicBezTo>
                <a:cubicBezTo>
                  <a:pt x="6482729" y="721786"/>
                  <a:pt x="6496225" y="725422"/>
                  <a:pt x="6515869" y="715738"/>
                </a:cubicBezTo>
                <a:cubicBezTo>
                  <a:pt x="6572200" y="688353"/>
                  <a:pt x="6639257" y="676241"/>
                  <a:pt x="6725938" y="691128"/>
                </a:cubicBezTo>
                <a:cubicBezTo>
                  <a:pt x="6752109" y="695629"/>
                  <a:pt x="6772625" y="691505"/>
                  <a:pt x="6778240" y="678998"/>
                </a:cubicBezTo>
                <a:cubicBezTo>
                  <a:pt x="6784286" y="665981"/>
                  <a:pt x="6794269" y="655280"/>
                  <a:pt x="6806944" y="646178"/>
                </a:cubicBezTo>
                <a:lnTo>
                  <a:pt x="6830632" y="633915"/>
                </a:lnTo>
                <a:lnTo>
                  <a:pt x="6858072" y="646178"/>
                </a:lnTo>
                <a:cubicBezTo>
                  <a:pt x="6872754" y="655280"/>
                  <a:pt x="6884317" y="665981"/>
                  <a:pt x="6891322" y="678998"/>
                </a:cubicBezTo>
                <a:cubicBezTo>
                  <a:pt x="6897826" y="691505"/>
                  <a:pt x="6921592" y="695629"/>
                  <a:pt x="6951905" y="691128"/>
                </a:cubicBezTo>
                <a:cubicBezTo>
                  <a:pt x="7052317" y="676241"/>
                  <a:pt x="7129994" y="688353"/>
                  <a:pt x="7195246" y="715738"/>
                </a:cubicBezTo>
                <a:cubicBezTo>
                  <a:pt x="7217999" y="725422"/>
                  <a:pt x="7233634" y="721786"/>
                  <a:pt x="7248949" y="708574"/>
                </a:cubicBezTo>
                <a:cubicBezTo>
                  <a:pt x="7265838" y="693402"/>
                  <a:pt x="7290560" y="681598"/>
                  <a:pt x="7321609" y="672327"/>
                </a:cubicBezTo>
                <a:cubicBezTo>
                  <a:pt x="7371785" y="657107"/>
                  <a:pt x="7425493" y="649940"/>
                  <a:pt x="7479684" y="643982"/>
                </a:cubicBezTo>
                <a:cubicBezTo>
                  <a:pt x="7564679" y="634730"/>
                  <a:pt x="7646649" y="623812"/>
                  <a:pt x="7712035" y="587803"/>
                </a:cubicBezTo>
                <a:cubicBezTo>
                  <a:pt x="7731892" y="577083"/>
                  <a:pt x="7757322" y="568485"/>
                  <a:pt x="7781987" y="559470"/>
                </a:cubicBezTo>
                <a:cubicBezTo>
                  <a:pt x="7803481" y="562346"/>
                  <a:pt x="7818130" y="569455"/>
                  <a:pt x="7819900" y="582652"/>
                </a:cubicBezTo>
                <a:cubicBezTo>
                  <a:pt x="7831588" y="666650"/>
                  <a:pt x="7949751" y="662926"/>
                  <a:pt x="8081736" y="663503"/>
                </a:cubicBezTo>
                <a:cubicBezTo>
                  <a:pt x="8245081" y="664386"/>
                  <a:pt x="8336842" y="617005"/>
                  <a:pt x="8420801" y="558285"/>
                </a:cubicBezTo>
                <a:cubicBezTo>
                  <a:pt x="8449265" y="538191"/>
                  <a:pt x="8458404" y="508890"/>
                  <a:pt x="8528933" y="502501"/>
                </a:cubicBezTo>
                <a:cubicBezTo>
                  <a:pt x="8581654" y="537578"/>
                  <a:pt x="8515805" y="577567"/>
                  <a:pt x="8521178" y="614372"/>
                </a:cubicBezTo>
                <a:cubicBezTo>
                  <a:pt x="8526038" y="644784"/>
                  <a:pt x="8501063" y="694066"/>
                  <a:pt x="8633702" y="655978"/>
                </a:cubicBezTo>
                <a:cubicBezTo>
                  <a:pt x="8672570" y="644890"/>
                  <a:pt x="8692811" y="659300"/>
                  <a:pt x="8691231" y="674418"/>
                </a:cubicBezTo>
                <a:cubicBezTo>
                  <a:pt x="8675345" y="796871"/>
                  <a:pt x="8935518" y="746101"/>
                  <a:pt x="9047908" y="788104"/>
                </a:cubicBezTo>
                <a:cubicBezTo>
                  <a:pt x="9078021" y="799946"/>
                  <a:pt x="9142627" y="789836"/>
                  <a:pt x="9163628" y="773163"/>
                </a:cubicBezTo>
                <a:cubicBezTo>
                  <a:pt x="9298789" y="667347"/>
                  <a:pt x="9535801" y="657923"/>
                  <a:pt x="9754459" y="610207"/>
                </a:cubicBezTo>
                <a:cubicBezTo>
                  <a:pt x="9814490" y="668575"/>
                  <a:pt x="9808123" y="737017"/>
                  <a:pt x="9838868" y="799511"/>
                </a:cubicBezTo>
                <a:cubicBezTo>
                  <a:pt x="9870579" y="864422"/>
                  <a:pt x="9910733" y="865324"/>
                  <a:pt x="10085808" y="816231"/>
                </a:cubicBezTo>
                <a:cubicBezTo>
                  <a:pt x="10072804" y="953901"/>
                  <a:pt x="10072804" y="953901"/>
                  <a:pt x="10334338" y="917517"/>
                </a:cubicBezTo>
                <a:cubicBezTo>
                  <a:pt x="10328982" y="953657"/>
                  <a:pt x="10408594" y="989371"/>
                  <a:pt x="10516076" y="1018726"/>
                </a:cubicBezTo>
                <a:lnTo>
                  <a:pt x="10535302" y="1023522"/>
                </a:lnTo>
                <a:lnTo>
                  <a:pt x="10542819" y="1023458"/>
                </a:lnTo>
                <a:cubicBezTo>
                  <a:pt x="10579419" y="1025941"/>
                  <a:pt x="10603227" y="1033454"/>
                  <a:pt x="10623994" y="1041996"/>
                </a:cubicBezTo>
                <a:lnTo>
                  <a:pt x="10629774" y="1044511"/>
                </a:lnTo>
                <a:lnTo>
                  <a:pt x="10727305" y="1063419"/>
                </a:lnTo>
                <a:lnTo>
                  <a:pt x="10761785" y="1068017"/>
                </a:lnTo>
                <a:lnTo>
                  <a:pt x="10775688" y="1065268"/>
                </a:lnTo>
                <a:cubicBezTo>
                  <a:pt x="10790070" y="1060209"/>
                  <a:pt x="10805275" y="1052670"/>
                  <a:pt x="10821837" y="1042232"/>
                </a:cubicBezTo>
                <a:cubicBezTo>
                  <a:pt x="10987041" y="937564"/>
                  <a:pt x="11011156" y="925596"/>
                  <a:pt x="11122438" y="1004583"/>
                </a:cubicBezTo>
                <a:lnTo>
                  <a:pt x="11171433" y="1040550"/>
                </a:lnTo>
                <a:lnTo>
                  <a:pt x="11183724" y="1045316"/>
                </a:lnTo>
                <a:lnTo>
                  <a:pt x="11199690" y="1048085"/>
                </a:lnTo>
                <a:cubicBezTo>
                  <a:pt x="11210452" y="1048499"/>
                  <a:pt x="11222752" y="1048442"/>
                  <a:pt x="11232475" y="1049340"/>
                </a:cubicBezTo>
                <a:cubicBezTo>
                  <a:pt x="11272445" y="1020057"/>
                  <a:pt x="11206789" y="982961"/>
                  <a:pt x="11302451" y="949091"/>
                </a:cubicBezTo>
                <a:lnTo>
                  <a:pt x="11484849" y="1057667"/>
                </a:lnTo>
                <a:lnTo>
                  <a:pt x="11512818" y="1048926"/>
                </a:lnTo>
                <a:cubicBezTo>
                  <a:pt x="11553007" y="1039695"/>
                  <a:pt x="11597385" y="1034194"/>
                  <a:pt x="11642481" y="1029355"/>
                </a:cubicBezTo>
                <a:lnTo>
                  <a:pt x="11714551" y="1020966"/>
                </a:lnTo>
                <a:lnTo>
                  <a:pt x="11714551" y="1022389"/>
                </a:lnTo>
                <a:lnTo>
                  <a:pt x="11728519" y="1020975"/>
                </a:lnTo>
                <a:lnTo>
                  <a:pt x="11741691" y="1019651"/>
                </a:lnTo>
                <a:lnTo>
                  <a:pt x="11743999" y="1019424"/>
                </a:lnTo>
                <a:cubicBezTo>
                  <a:pt x="11745037" y="1019320"/>
                  <a:pt x="11744948" y="1019326"/>
                  <a:pt x="11742709" y="1019549"/>
                </a:cubicBezTo>
                <a:lnTo>
                  <a:pt x="11741691" y="1019651"/>
                </a:lnTo>
                <a:lnTo>
                  <a:pt x="11738529" y="1019963"/>
                </a:lnTo>
                <a:cubicBezTo>
                  <a:pt x="11729455" y="1020837"/>
                  <a:pt x="11718720" y="1021778"/>
                  <a:pt x="11771791" y="1015977"/>
                </a:cubicBezTo>
                <a:cubicBezTo>
                  <a:pt x="11774317" y="1015701"/>
                  <a:pt x="11812546" y="1011974"/>
                  <a:pt x="11834157" y="1009499"/>
                </a:cubicBezTo>
                <a:lnTo>
                  <a:pt x="11843354" y="1008273"/>
                </a:lnTo>
                <a:lnTo>
                  <a:pt x="11843354" y="1000151"/>
                </a:lnTo>
                <a:lnTo>
                  <a:pt x="11893955" y="983740"/>
                </a:lnTo>
                <a:cubicBezTo>
                  <a:pt x="11928061" y="969285"/>
                  <a:pt x="11955951" y="949359"/>
                  <a:pt x="11974160" y="920897"/>
                </a:cubicBezTo>
                <a:cubicBezTo>
                  <a:pt x="12002698" y="876981"/>
                  <a:pt x="12076554" y="851353"/>
                  <a:pt x="12143531" y="823664"/>
                </a:cubicBezTo>
                <a:lnTo>
                  <a:pt x="12192000" y="801163"/>
                </a:lnTo>
                <a:lnTo>
                  <a:pt x="12192000" y="2515690"/>
                </a:lnTo>
                <a:lnTo>
                  <a:pt x="0" y="251569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solidFill>
                <a:schemeClr val="tx1"/>
              </a:solidFill>
            </a:endParaRPr>
          </a:p>
        </p:txBody>
      </p:sp>
      <p:sp>
        <p:nvSpPr>
          <p:cNvPr id="2" name="Title 1">
            <a:extLst>
              <a:ext uri="{FF2B5EF4-FFF2-40B4-BE49-F238E27FC236}">
                <a16:creationId xmlns:a16="http://schemas.microsoft.com/office/drawing/2014/main" id="{16713056-97F1-4C6C-9584-70FEB0D0FC73}"/>
              </a:ext>
            </a:extLst>
          </p:cNvPr>
          <p:cNvSpPr>
            <a:spLocks noGrp="1"/>
          </p:cNvSpPr>
          <p:nvPr>
            <p:ph type="title"/>
          </p:nvPr>
        </p:nvSpPr>
        <p:spPr>
          <a:xfrm>
            <a:off x="628650" y="365125"/>
            <a:ext cx="7886700" cy="930275"/>
          </a:xfrm>
        </p:spPr>
        <p:txBody>
          <a:bodyPr>
            <a:normAutofit/>
          </a:bodyPr>
          <a:lstStyle/>
          <a:p>
            <a:r>
              <a:rPr lang="en-MY" sz="3100" b="1">
                <a:latin typeface="Arial" panose="020B0604020202020204" pitchFamily="34" charset="0"/>
                <a:cs typeface="Arial" panose="020B0604020202020204" pitchFamily="34" charset="0"/>
              </a:rPr>
              <a:t>What is Complex Engineering Problem?</a:t>
            </a:r>
          </a:p>
        </p:txBody>
      </p:sp>
      <p:graphicFrame>
        <p:nvGraphicFramePr>
          <p:cNvPr id="6" name="Content Placeholder 2">
            <a:extLst>
              <a:ext uri="{FF2B5EF4-FFF2-40B4-BE49-F238E27FC236}">
                <a16:creationId xmlns:a16="http://schemas.microsoft.com/office/drawing/2014/main" id="{83AD0B48-CA8E-4C2B-6DCE-3FC014A543C5}"/>
              </a:ext>
            </a:extLst>
          </p:cNvPr>
          <p:cNvGraphicFramePr>
            <a:graphicFrameLocks noGrp="1"/>
          </p:cNvGraphicFramePr>
          <p:nvPr>
            <p:ph idx="1"/>
            <p:extLst>
              <p:ext uri="{D42A27DB-BD31-4B8C-83A1-F6EECF244321}">
                <p14:modId xmlns:p14="http://schemas.microsoft.com/office/powerpoint/2010/main" val="1548818619"/>
              </p:ext>
            </p:extLst>
          </p:nvPr>
        </p:nvGraphicFramePr>
        <p:xfrm>
          <a:off x="628650" y="1295401"/>
          <a:ext cx="7886700" cy="51974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0041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Placeholder 4"/>
          <p:cNvSpPr>
            <a:spLocks noGrp="1"/>
          </p:cNvSpPr>
          <p:nvPr>
            <p:ph type="body" idx="1"/>
          </p:nvPr>
        </p:nvSpPr>
        <p:spPr>
          <a:xfrm>
            <a:off x="4464050" y="840575"/>
            <a:ext cx="4341813" cy="639763"/>
          </a:xfrm>
        </p:spPr>
        <p:txBody>
          <a:bodyPr>
            <a:normAutofit/>
          </a:bodyPr>
          <a:lstStyle/>
          <a:p>
            <a:r>
              <a:rPr lang="en-US" altLang="en-US" sz="2400">
                <a:solidFill>
                  <a:srgbClr val="FF0000"/>
                </a:solidFill>
                <a:latin typeface="Arial" panose="020B0604020202020204" pitchFamily="34" charset="0"/>
                <a:ea typeface="ＭＳ Ｐゴシック" pitchFamily="34" charset="-128"/>
                <a:cs typeface="Arial" panose="020B0604020202020204" pitchFamily="34" charset="0"/>
              </a:rPr>
              <a:t>Complex Problems</a:t>
            </a:r>
          </a:p>
        </p:txBody>
      </p:sp>
      <p:sp>
        <p:nvSpPr>
          <p:cNvPr id="80900" name="Content Placeholder 2"/>
          <p:cNvSpPr>
            <a:spLocks noGrp="1"/>
          </p:cNvSpPr>
          <p:nvPr>
            <p:ph sz="half" idx="2"/>
          </p:nvPr>
        </p:nvSpPr>
        <p:spPr>
          <a:xfrm>
            <a:off x="4576785" y="1703540"/>
            <a:ext cx="4341812" cy="4753366"/>
          </a:xfrm>
        </p:spPr>
        <p:txBody>
          <a:bodyPr>
            <a:normAutofit/>
          </a:bodyPr>
          <a:lstStyle/>
          <a:p>
            <a:r>
              <a:rPr lang="en-US" altLang="en-US" sz="2000" dirty="0">
                <a:latin typeface="Arial" panose="020B0604020202020204" pitchFamily="34" charset="0"/>
                <a:ea typeface="ＭＳ Ｐゴシック" pitchFamily="34" charset="-128"/>
                <a:cs typeface="Arial" panose="020B0604020202020204" pitchFamily="34" charset="0"/>
              </a:rPr>
              <a:t>No definitive problem boundary</a:t>
            </a:r>
          </a:p>
          <a:p>
            <a:r>
              <a:rPr lang="en-US" altLang="en-US" sz="2000" dirty="0">
                <a:latin typeface="Arial" panose="020B0604020202020204" pitchFamily="34" charset="0"/>
                <a:ea typeface="ＭＳ Ｐゴシック" pitchFamily="34" charset="-128"/>
                <a:cs typeface="Arial" panose="020B0604020202020204" pitchFamily="34" charset="0"/>
              </a:rPr>
              <a:t>Relatively unique or unprecedented</a:t>
            </a:r>
          </a:p>
          <a:p>
            <a:r>
              <a:rPr lang="en-US" altLang="en-US" sz="2000" dirty="0">
                <a:latin typeface="Arial" panose="020B0604020202020204" pitchFamily="34" charset="0"/>
                <a:ea typeface="ＭＳ Ｐゴシック" pitchFamily="34" charset="-128"/>
                <a:cs typeface="Arial" panose="020B0604020202020204" pitchFamily="34" charset="0"/>
              </a:rPr>
              <a:t>Unstable and/or unpredictable problem parameters</a:t>
            </a:r>
          </a:p>
          <a:p>
            <a:r>
              <a:rPr lang="en-US" altLang="en-US" sz="2000" dirty="0">
                <a:latin typeface="Arial" panose="020B0604020202020204" pitchFamily="34" charset="0"/>
                <a:ea typeface="ＭＳ Ｐゴシック" pitchFamily="34" charset="-128"/>
                <a:cs typeface="Arial" panose="020B0604020202020204" pitchFamily="34" charset="0"/>
              </a:rPr>
              <a:t>Multiple experiments are not possible</a:t>
            </a:r>
          </a:p>
          <a:p>
            <a:r>
              <a:rPr lang="en-US" altLang="en-US" sz="2000" dirty="0">
                <a:latin typeface="Arial" panose="020B0604020202020204" pitchFamily="34" charset="0"/>
                <a:ea typeface="ＭＳ Ｐゴシック" pitchFamily="34" charset="-128"/>
                <a:cs typeface="Arial" panose="020B0604020202020204" pitchFamily="34" charset="0"/>
              </a:rPr>
              <a:t>No bounded set of alternative solutions</a:t>
            </a:r>
          </a:p>
          <a:p>
            <a:r>
              <a:rPr lang="en-US" altLang="en-US" sz="2000" dirty="0">
                <a:latin typeface="Arial" panose="020B0604020202020204" pitchFamily="34" charset="0"/>
                <a:ea typeface="ＭＳ Ｐゴシック" pitchFamily="34" charset="-128"/>
                <a:cs typeface="Arial" panose="020B0604020202020204" pitchFamily="34" charset="0"/>
              </a:rPr>
              <a:t>Multiple stakeholders with different views or interest</a:t>
            </a:r>
          </a:p>
          <a:p>
            <a:r>
              <a:rPr lang="en-US" altLang="en-US" sz="2000" dirty="0">
                <a:latin typeface="Arial" panose="020B0604020202020204" pitchFamily="34" charset="0"/>
                <a:ea typeface="ＭＳ Ｐゴシック" pitchFamily="34" charset="-128"/>
                <a:cs typeface="Arial" panose="020B0604020202020204" pitchFamily="34" charset="0"/>
              </a:rPr>
              <a:t>No single optimal and/or objectively testable solution</a:t>
            </a:r>
          </a:p>
          <a:p>
            <a:r>
              <a:rPr lang="en-US" altLang="en-US" sz="2000" dirty="0">
                <a:latin typeface="Arial" panose="020B0604020202020204" pitchFamily="34" charset="0"/>
                <a:ea typeface="ＭＳ Ｐゴシック" pitchFamily="34" charset="-128"/>
                <a:cs typeface="Arial" panose="020B0604020202020204" pitchFamily="34" charset="0"/>
              </a:rPr>
              <a:t>No clear stopping point</a:t>
            </a:r>
          </a:p>
        </p:txBody>
      </p:sp>
      <p:sp>
        <p:nvSpPr>
          <p:cNvPr id="80901" name="Text Placeholder 5"/>
          <p:cNvSpPr>
            <a:spLocks noGrp="1"/>
          </p:cNvSpPr>
          <p:nvPr>
            <p:ph type="body" sz="quarter" idx="3"/>
          </p:nvPr>
        </p:nvSpPr>
        <p:spPr>
          <a:xfrm>
            <a:off x="71438" y="840575"/>
            <a:ext cx="4041775" cy="639763"/>
          </a:xfrm>
        </p:spPr>
        <p:txBody>
          <a:bodyPr>
            <a:normAutofit/>
          </a:bodyPr>
          <a:lstStyle/>
          <a:p>
            <a:r>
              <a:rPr lang="en-US" altLang="en-US" sz="2400" dirty="0">
                <a:solidFill>
                  <a:srgbClr val="FF0000"/>
                </a:solidFill>
                <a:latin typeface="Arial" panose="020B0604020202020204" pitchFamily="34" charset="0"/>
                <a:ea typeface="ＭＳ Ｐゴシック" pitchFamily="34" charset="-128"/>
                <a:cs typeface="Arial" panose="020B0604020202020204" pitchFamily="34" charset="0"/>
              </a:rPr>
              <a:t>Technical Problems</a:t>
            </a:r>
          </a:p>
        </p:txBody>
      </p:sp>
      <p:sp>
        <p:nvSpPr>
          <p:cNvPr id="80902" name="Content Placeholder 3"/>
          <p:cNvSpPr>
            <a:spLocks noGrp="1"/>
          </p:cNvSpPr>
          <p:nvPr>
            <p:ph sz="quarter" idx="4"/>
          </p:nvPr>
        </p:nvSpPr>
        <p:spPr>
          <a:xfrm>
            <a:off x="271855" y="1679640"/>
            <a:ext cx="4341812" cy="4895850"/>
          </a:xfrm>
        </p:spPr>
        <p:txBody>
          <a:bodyPr>
            <a:noAutofit/>
          </a:bodyPr>
          <a:lstStyle/>
          <a:p>
            <a:r>
              <a:rPr lang="en-US" altLang="en-US" sz="2000" dirty="0">
                <a:latin typeface="Arial" panose="020B0604020202020204" pitchFamily="34" charset="0"/>
                <a:ea typeface="ＭＳ Ｐゴシック" pitchFamily="34" charset="-128"/>
                <a:cs typeface="Arial" panose="020B0604020202020204" pitchFamily="34" charset="0"/>
              </a:rPr>
              <a:t>Isolatable </a:t>
            </a:r>
            <a:r>
              <a:rPr lang="en-US" altLang="en-US" sz="2000" dirty="0" err="1">
                <a:latin typeface="Arial" panose="020B0604020202020204" pitchFamily="34" charset="0"/>
                <a:ea typeface="ＭＳ Ｐゴシック" pitchFamily="34" charset="-128"/>
                <a:cs typeface="Arial" panose="020B0604020202020204" pitchFamily="34" charset="0"/>
              </a:rPr>
              <a:t>boundable</a:t>
            </a:r>
            <a:r>
              <a:rPr lang="en-US" altLang="en-US" sz="2000" dirty="0">
                <a:latin typeface="Arial" panose="020B0604020202020204" pitchFamily="34" charset="0"/>
                <a:ea typeface="ＭＳ Ｐゴシック" pitchFamily="34" charset="-128"/>
                <a:cs typeface="Arial" panose="020B0604020202020204" pitchFamily="34" charset="0"/>
              </a:rPr>
              <a:t> problem</a:t>
            </a:r>
          </a:p>
          <a:p>
            <a:r>
              <a:rPr lang="en-US" altLang="en-US" sz="2000" dirty="0">
                <a:latin typeface="Arial" panose="020B0604020202020204" pitchFamily="34" charset="0"/>
                <a:ea typeface="ＭＳ Ｐゴシック" pitchFamily="34" charset="-128"/>
                <a:cs typeface="Arial" panose="020B0604020202020204" pitchFamily="34" charset="0"/>
              </a:rPr>
              <a:t>Universally similar type</a:t>
            </a:r>
          </a:p>
          <a:p>
            <a:r>
              <a:rPr lang="en-US" altLang="en-US" sz="2000" dirty="0">
                <a:latin typeface="Arial" panose="020B0604020202020204" pitchFamily="34" charset="0"/>
                <a:ea typeface="ＭＳ Ｐゴシック" pitchFamily="34" charset="-128"/>
                <a:cs typeface="Arial" panose="020B0604020202020204" pitchFamily="34" charset="0"/>
              </a:rPr>
              <a:t>Stable and/or predictable problem parameters</a:t>
            </a:r>
          </a:p>
          <a:p>
            <a:r>
              <a:rPr lang="en-US" altLang="en-US" sz="2000" dirty="0">
                <a:latin typeface="Arial" panose="020B0604020202020204" pitchFamily="34" charset="0"/>
                <a:ea typeface="ＭＳ Ｐゴシック" pitchFamily="34" charset="-128"/>
                <a:cs typeface="Arial" panose="020B0604020202020204" pitchFamily="34" charset="0"/>
              </a:rPr>
              <a:t>Multiple low-risk experiments are possible</a:t>
            </a:r>
          </a:p>
          <a:p>
            <a:r>
              <a:rPr lang="en-US" altLang="en-US" sz="2000" dirty="0">
                <a:latin typeface="Arial" panose="020B0604020202020204" pitchFamily="34" charset="0"/>
                <a:ea typeface="ＭＳ Ｐゴシック" pitchFamily="34" charset="-128"/>
                <a:cs typeface="Arial" panose="020B0604020202020204" pitchFamily="34" charset="0"/>
              </a:rPr>
              <a:t>Limited set of alternative solutions</a:t>
            </a:r>
          </a:p>
          <a:p>
            <a:r>
              <a:rPr lang="en-US" altLang="en-US" sz="2000" dirty="0">
                <a:latin typeface="Arial" panose="020B0604020202020204" pitchFamily="34" charset="0"/>
                <a:ea typeface="ＭＳ Ｐゴシック" pitchFamily="34" charset="-128"/>
                <a:cs typeface="Arial" panose="020B0604020202020204" pitchFamily="34" charset="0"/>
              </a:rPr>
              <a:t>Involve few or homogeneous stakeholders</a:t>
            </a:r>
          </a:p>
          <a:p>
            <a:r>
              <a:rPr lang="en-US" altLang="en-US" sz="2000" dirty="0">
                <a:latin typeface="Arial" panose="020B0604020202020204" pitchFamily="34" charset="0"/>
                <a:ea typeface="ＭＳ Ｐゴシック" pitchFamily="34" charset="-128"/>
                <a:cs typeface="Arial" panose="020B0604020202020204" pitchFamily="34" charset="0"/>
              </a:rPr>
              <a:t>Single optimal and testable solutions</a:t>
            </a:r>
          </a:p>
          <a:p>
            <a:r>
              <a:rPr lang="en-US" altLang="en-US" sz="2000" dirty="0">
                <a:latin typeface="Arial" panose="020B0604020202020204" pitchFamily="34" charset="0"/>
                <a:ea typeface="ＭＳ Ｐゴシック" pitchFamily="34" charset="-128"/>
                <a:cs typeface="Arial" panose="020B0604020202020204" pitchFamily="34" charset="0"/>
              </a:rPr>
              <a:t>Single optimal solution can be clearly </a:t>
            </a:r>
            <a:r>
              <a:rPr lang="en-US" altLang="en-US" sz="2000" dirty="0" err="1">
                <a:latin typeface="Arial" panose="020B0604020202020204" pitchFamily="34" charset="0"/>
                <a:ea typeface="ＭＳ Ｐゴシック" pitchFamily="34" charset="-128"/>
                <a:cs typeface="Arial" panose="020B0604020202020204" pitchFamily="34" charset="0"/>
              </a:rPr>
              <a:t>recognised</a:t>
            </a:r>
            <a:endParaRPr lang="en-US" altLang="en-US" sz="2000" dirty="0">
              <a:latin typeface="Arial" panose="020B0604020202020204" pitchFamily="34" charset="0"/>
              <a:ea typeface="ＭＳ Ｐゴシック" pitchFamily="34" charset="-128"/>
              <a:cs typeface="Arial" panose="020B0604020202020204" pitchFamily="34" charset="0"/>
            </a:endParaRPr>
          </a:p>
        </p:txBody>
      </p:sp>
      <p:sp>
        <p:nvSpPr>
          <p:cNvPr id="4" name="TextBox 3">
            <a:extLst>
              <a:ext uri="{FF2B5EF4-FFF2-40B4-BE49-F238E27FC236}">
                <a16:creationId xmlns:a16="http://schemas.microsoft.com/office/drawing/2014/main" id="{3A0595DF-E1AB-6D21-263D-A2CBAF567686}"/>
              </a:ext>
            </a:extLst>
          </p:cNvPr>
          <p:cNvSpPr txBox="1"/>
          <p:nvPr/>
        </p:nvSpPr>
        <p:spPr>
          <a:xfrm>
            <a:off x="0" y="183218"/>
            <a:ext cx="9143999" cy="553998"/>
          </a:xfrm>
          <a:prstGeom prst="rect">
            <a:avLst/>
          </a:prstGeom>
          <a:noFill/>
        </p:spPr>
        <p:txBody>
          <a:bodyPr wrap="square">
            <a:spAutoFit/>
          </a:bodyPr>
          <a:lstStyle/>
          <a:p>
            <a:pPr algn="ctr"/>
            <a:r>
              <a:rPr lang="en-MY" sz="3000" b="1" dirty="0">
                <a:ln w="13462">
                  <a:solidFill>
                    <a:schemeClr val="tx1">
                      <a:lumMod val="50000"/>
                      <a:lumOff val="50000"/>
                    </a:schemeClr>
                  </a:solidFill>
                  <a:prstDash val="solid"/>
                </a:ln>
                <a:latin typeface="Arial" panose="020B0604020202020204" pitchFamily="34" charset="0"/>
                <a:cs typeface="Arial" panose="020B0604020202020204" pitchFamily="34" charset="0"/>
              </a:rPr>
              <a:t>Characteristics</a:t>
            </a:r>
          </a:p>
        </p:txBody>
      </p:sp>
    </p:spTree>
    <p:extLst>
      <p:ext uri="{BB962C8B-B14F-4D97-AF65-F5344CB8AC3E}">
        <p14:creationId xmlns:p14="http://schemas.microsoft.com/office/powerpoint/2010/main" val="2666879884"/>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a:off x="476250" y="640823"/>
            <a:ext cx="2563994" cy="5583148"/>
          </a:xfrm>
          <a:prstGeom prst="rect">
            <a:avLst/>
          </a:prstGeom>
          <a:scene3d>
            <a:camera prst="orthographicFront">
              <a:rot lat="0" lon="0" rev="0"/>
            </a:camera>
            <a:lightRig rig="balanced" dir="t">
              <a:rot lat="0" lon="0" rev="8700000"/>
            </a:lightRig>
          </a:scene3d>
        </p:spPr>
        <p:txBody>
          <a:bodyPr vert="horz" lIns="91440" tIns="45720" rIns="91440" bIns="45720" rtlCol="0" anchor="ctr">
            <a:normAutofit/>
          </a:bodyPr>
          <a:lstStyle>
            <a:lvl1pPr algn="l" defTabSz="685800" rtl="0" eaLnBrk="1" latinLnBrk="0" hangingPunct="1">
              <a:lnSpc>
                <a:spcPct val="90000"/>
              </a:lnSpc>
              <a:spcBef>
                <a:spcPct val="0"/>
              </a:spcBef>
              <a:buNone/>
              <a:defRPr sz="3200" b="0" i="0" kern="1200" cap="none">
                <a:solidFill>
                  <a:schemeClr val="tx1"/>
                </a:solidFill>
                <a:effectLst/>
                <a:latin typeface="+mj-lt"/>
                <a:ea typeface="+mj-ea"/>
                <a:cs typeface="+mj-cs"/>
              </a:defRPr>
            </a:lvl1pPr>
          </a:lstStyle>
          <a:p>
            <a:pPr defTabSz="914400">
              <a:spcAft>
                <a:spcPts val="600"/>
              </a:spcAft>
            </a:pPr>
            <a:r>
              <a:rPr lang="en-US" sz="4700" b="1" kern="1200" dirty="0">
                <a:ln>
                  <a:solidFill>
                    <a:schemeClr val="bg1"/>
                  </a:solidFill>
                </a:ln>
                <a:solidFill>
                  <a:schemeClr val="tx1"/>
                </a:solidFill>
                <a:latin typeface="Arial" panose="020B0604020202020204" pitchFamily="34" charset="0"/>
                <a:cs typeface="Arial" panose="020B0604020202020204" pitchFamily="34" charset="0"/>
              </a:rPr>
              <a:t>Outline</a:t>
            </a:r>
          </a:p>
        </p:txBody>
      </p:sp>
      <p:sp>
        <p:nvSpPr>
          <p:cNvPr id="29"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44313" y="3465005"/>
            <a:ext cx="5410200" cy="13716"/>
          </a:xfrm>
          <a:custGeom>
            <a:avLst/>
            <a:gdLst>
              <a:gd name="connsiteX0" fmla="*/ 0 w 5410200"/>
              <a:gd name="connsiteY0" fmla="*/ 0 h 13716"/>
              <a:gd name="connsiteX1" fmla="*/ 568071 w 5410200"/>
              <a:gd name="connsiteY1" fmla="*/ 0 h 13716"/>
              <a:gd name="connsiteX2" fmla="*/ 1298448 w 5410200"/>
              <a:gd name="connsiteY2" fmla="*/ 0 h 13716"/>
              <a:gd name="connsiteX3" fmla="*/ 1920621 w 5410200"/>
              <a:gd name="connsiteY3" fmla="*/ 0 h 13716"/>
              <a:gd name="connsiteX4" fmla="*/ 2488692 w 5410200"/>
              <a:gd name="connsiteY4" fmla="*/ 0 h 13716"/>
              <a:gd name="connsiteX5" fmla="*/ 3219069 w 5410200"/>
              <a:gd name="connsiteY5" fmla="*/ 0 h 13716"/>
              <a:gd name="connsiteX6" fmla="*/ 3895344 w 5410200"/>
              <a:gd name="connsiteY6" fmla="*/ 0 h 13716"/>
              <a:gd name="connsiteX7" fmla="*/ 4571619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328160 w 5410200"/>
              <a:gd name="connsiteY11" fmla="*/ 13716 h 13716"/>
              <a:gd name="connsiteX12" fmla="*/ 3597783 w 5410200"/>
              <a:gd name="connsiteY12" fmla="*/ 13716 h 13716"/>
              <a:gd name="connsiteX13" fmla="*/ 3029712 w 5410200"/>
              <a:gd name="connsiteY13" fmla="*/ 13716 h 13716"/>
              <a:gd name="connsiteX14" fmla="*/ 2299335 w 5410200"/>
              <a:gd name="connsiteY14" fmla="*/ 13716 h 13716"/>
              <a:gd name="connsiteX15" fmla="*/ 1514856 w 5410200"/>
              <a:gd name="connsiteY15" fmla="*/ 13716 h 13716"/>
              <a:gd name="connsiteX16" fmla="*/ 892683 w 5410200"/>
              <a:gd name="connsiteY16" fmla="*/ 13716 h 13716"/>
              <a:gd name="connsiteX17" fmla="*/ 0 w 5410200"/>
              <a:gd name="connsiteY17" fmla="*/ 13716 h 13716"/>
              <a:gd name="connsiteX18" fmla="*/ 0 w 5410200"/>
              <a:gd name="connsiteY18"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3716"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09587" y="2854"/>
                  <a:pt x="5409791" y="9451"/>
                  <a:pt x="5410200" y="13716"/>
                </a:cubicBezTo>
                <a:cubicBezTo>
                  <a:pt x="5139060" y="2179"/>
                  <a:pt x="5121593" y="26463"/>
                  <a:pt x="4842129" y="13716"/>
                </a:cubicBezTo>
                <a:cubicBezTo>
                  <a:pt x="4562665" y="969"/>
                  <a:pt x="4448273" y="4915"/>
                  <a:pt x="4328160" y="13716"/>
                </a:cubicBezTo>
                <a:cubicBezTo>
                  <a:pt x="4208047" y="22517"/>
                  <a:pt x="3760936" y="17995"/>
                  <a:pt x="3597783" y="13716"/>
                </a:cubicBezTo>
                <a:cubicBezTo>
                  <a:pt x="3434630" y="9437"/>
                  <a:pt x="3299718" y="28641"/>
                  <a:pt x="3029712" y="13716"/>
                </a:cubicBezTo>
                <a:cubicBezTo>
                  <a:pt x="2759706" y="-1209"/>
                  <a:pt x="2640159" y="22822"/>
                  <a:pt x="2299335" y="13716"/>
                </a:cubicBezTo>
                <a:cubicBezTo>
                  <a:pt x="1958511" y="4610"/>
                  <a:pt x="1801186" y="24413"/>
                  <a:pt x="1514856" y="13716"/>
                </a:cubicBezTo>
                <a:cubicBezTo>
                  <a:pt x="1228526" y="3019"/>
                  <a:pt x="1063509" y="-9877"/>
                  <a:pt x="892683" y="13716"/>
                </a:cubicBezTo>
                <a:cubicBezTo>
                  <a:pt x="721857" y="37309"/>
                  <a:pt x="186945" y="-25469"/>
                  <a:pt x="0" y="13716"/>
                </a:cubicBezTo>
                <a:cubicBezTo>
                  <a:pt x="-342" y="9537"/>
                  <a:pt x="-97" y="6817"/>
                  <a:pt x="0" y="0"/>
                </a:cubicBezTo>
                <a:close/>
              </a:path>
              <a:path w="5410200" h="13716"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10660" y="2787"/>
                  <a:pt x="5410166" y="9748"/>
                  <a:pt x="5410200" y="13716"/>
                </a:cubicBezTo>
                <a:cubicBezTo>
                  <a:pt x="5163327" y="36922"/>
                  <a:pt x="5008749" y="6121"/>
                  <a:pt x="4842129" y="13716"/>
                </a:cubicBezTo>
                <a:cubicBezTo>
                  <a:pt x="4675509" y="21311"/>
                  <a:pt x="4433401" y="-5187"/>
                  <a:pt x="4165854" y="13716"/>
                </a:cubicBezTo>
                <a:cubicBezTo>
                  <a:pt x="3898308" y="32619"/>
                  <a:pt x="3809032" y="-13282"/>
                  <a:pt x="3543681" y="13716"/>
                </a:cubicBezTo>
                <a:cubicBezTo>
                  <a:pt x="3278330" y="40714"/>
                  <a:pt x="3073876" y="-20489"/>
                  <a:pt x="2759202" y="13716"/>
                </a:cubicBezTo>
                <a:cubicBezTo>
                  <a:pt x="2444528" y="47921"/>
                  <a:pt x="2204144" y="-1200"/>
                  <a:pt x="1974723" y="13716"/>
                </a:cubicBezTo>
                <a:cubicBezTo>
                  <a:pt x="1745302" y="28632"/>
                  <a:pt x="1602335" y="26918"/>
                  <a:pt x="1406652" y="13716"/>
                </a:cubicBezTo>
                <a:cubicBezTo>
                  <a:pt x="1210969" y="514"/>
                  <a:pt x="923948" y="-1411"/>
                  <a:pt x="730377" y="13716"/>
                </a:cubicBezTo>
                <a:cubicBezTo>
                  <a:pt x="536806" y="28843"/>
                  <a:pt x="336496" y="-4713"/>
                  <a:pt x="0" y="13716"/>
                </a:cubicBezTo>
                <a:cubicBezTo>
                  <a:pt x="-535" y="9547"/>
                  <a:pt x="488" y="451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Content Placeholder 20">
            <a:extLst>
              <a:ext uri="{FF2B5EF4-FFF2-40B4-BE49-F238E27FC236}">
                <a16:creationId xmlns:a16="http://schemas.microsoft.com/office/drawing/2014/main" id="{977296EE-DD66-DDA3-7E0D-92C35125D713}"/>
              </a:ext>
            </a:extLst>
          </p:cNvPr>
          <p:cNvGraphicFramePr>
            <a:graphicFrameLocks noGrp="1"/>
          </p:cNvGraphicFramePr>
          <p:nvPr>
            <p:ph idx="1"/>
            <p:extLst>
              <p:ext uri="{D42A27DB-BD31-4B8C-83A1-F6EECF244321}">
                <p14:modId xmlns:p14="http://schemas.microsoft.com/office/powerpoint/2010/main" val="3947547650"/>
              </p:ext>
            </p:extLst>
          </p:nvPr>
        </p:nvGraphicFramePr>
        <p:xfrm>
          <a:off x="3486013" y="640822"/>
          <a:ext cx="5175384"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93131256"/>
      </p:ext>
    </p:extLst>
  </p:cSld>
  <p:clrMapOvr>
    <a:masterClrMapping/>
  </p:clrMapOvr>
  <p:transition spd="med">
    <p:pull/>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24196991"/>
              </p:ext>
            </p:extLst>
          </p:nvPr>
        </p:nvGraphicFramePr>
        <p:xfrm>
          <a:off x="107949" y="1215029"/>
          <a:ext cx="8928100" cy="5292816"/>
        </p:xfrm>
        <a:graphic>
          <a:graphicData uri="http://schemas.openxmlformats.org/drawingml/2006/table">
            <a:tbl>
              <a:tblPr firstRow="1" bandRow="1">
                <a:tableStyleId>{2D5ABB26-0587-4C30-8999-92F81FD0307C}</a:tableStyleId>
              </a:tblPr>
              <a:tblGrid>
                <a:gridCol w="731609">
                  <a:extLst>
                    <a:ext uri="{9D8B030D-6E8A-4147-A177-3AD203B41FA5}">
                      <a16:colId xmlns:a16="http://schemas.microsoft.com/office/drawing/2014/main" val="20000"/>
                    </a:ext>
                  </a:extLst>
                </a:gridCol>
                <a:gridCol w="2269226">
                  <a:extLst>
                    <a:ext uri="{9D8B030D-6E8A-4147-A177-3AD203B41FA5}">
                      <a16:colId xmlns:a16="http://schemas.microsoft.com/office/drawing/2014/main" val="20001"/>
                    </a:ext>
                  </a:extLst>
                </a:gridCol>
                <a:gridCol w="5927265">
                  <a:extLst>
                    <a:ext uri="{9D8B030D-6E8A-4147-A177-3AD203B41FA5}">
                      <a16:colId xmlns:a16="http://schemas.microsoft.com/office/drawing/2014/main" val="20002"/>
                    </a:ext>
                  </a:extLst>
                </a:gridCol>
              </a:tblGrid>
              <a:tr h="628716">
                <a:tc>
                  <a:txBody>
                    <a:bodyPr/>
                    <a:lstStyle/>
                    <a:p>
                      <a:r>
                        <a:rPr lang="en-MY" sz="1600" b="1" dirty="0">
                          <a:solidFill>
                            <a:srgbClr val="000000"/>
                          </a:solidFill>
                          <a:latin typeface="Arial" panose="020B0604020202020204" pitchFamily="34" charset="0"/>
                          <a:cs typeface="Arial" panose="020B0604020202020204" pitchFamily="34" charset="0"/>
                        </a:rPr>
                        <a:t>WP1</a:t>
                      </a:r>
                    </a:p>
                  </a:txBody>
                  <a:tcPr marL="91449" marR="91449" marT="42512" marB="42512">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MY" sz="1600" dirty="0">
                          <a:latin typeface="Arial" panose="020B0604020202020204" pitchFamily="34" charset="0"/>
                          <a:cs typeface="Arial" panose="020B0604020202020204" pitchFamily="34" charset="0"/>
                        </a:rPr>
                        <a:t>Depth of Knowledge</a:t>
                      </a:r>
                      <a:r>
                        <a:rPr lang="en-MY" sz="1600" baseline="0" dirty="0">
                          <a:latin typeface="Arial" panose="020B0604020202020204" pitchFamily="34" charset="0"/>
                          <a:cs typeface="Arial" panose="020B0604020202020204" pitchFamily="34" charset="0"/>
                        </a:rPr>
                        <a:t> required</a:t>
                      </a:r>
                      <a:endParaRPr lang="en-MY" sz="1600" dirty="0">
                        <a:latin typeface="Arial" panose="020B0604020202020204" pitchFamily="34" charset="0"/>
                        <a:cs typeface="Arial" panose="020B0604020202020204" pitchFamily="34" charset="0"/>
                      </a:endParaRPr>
                    </a:p>
                  </a:txBody>
                  <a:tcPr marL="91449" marR="91449" marT="42512" marB="42512">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MY" sz="1600" dirty="0">
                          <a:latin typeface="Arial" panose="020B0604020202020204" pitchFamily="34" charset="0"/>
                          <a:cs typeface="Arial" panose="020B0604020202020204" pitchFamily="34" charset="0"/>
                        </a:rPr>
                        <a:t>Cannot be resolved without </a:t>
                      </a:r>
                      <a:r>
                        <a:rPr lang="en-MY" sz="1600" b="1" dirty="0">
                          <a:solidFill>
                            <a:srgbClr val="FF0000"/>
                          </a:solidFill>
                          <a:latin typeface="Arial" panose="020B0604020202020204" pitchFamily="34" charset="0"/>
                          <a:cs typeface="Arial" panose="020B0604020202020204" pitchFamily="34" charset="0"/>
                        </a:rPr>
                        <a:t>in-depth </a:t>
                      </a:r>
                      <a:r>
                        <a:rPr lang="en-MY" sz="1600" dirty="0">
                          <a:latin typeface="Arial" panose="020B0604020202020204" pitchFamily="34" charset="0"/>
                          <a:cs typeface="Arial" panose="020B0604020202020204" pitchFamily="34" charset="0"/>
                        </a:rPr>
                        <a:t>engineering </a:t>
                      </a:r>
                      <a:r>
                        <a:rPr lang="en-US" sz="1600" dirty="0">
                          <a:latin typeface="Arial" panose="020B0604020202020204" pitchFamily="34" charset="0"/>
                          <a:cs typeface="Arial" panose="020B0604020202020204" pitchFamily="34" charset="0"/>
                        </a:rPr>
                        <a:t>knowledge at the level of one or more of WK3, WK4, WK5, WK6 or WK8 which allows a fundamental-based, first principles analytical approach.</a:t>
                      </a:r>
                      <a:endParaRPr lang="en-MY" sz="1600" dirty="0">
                        <a:latin typeface="Arial" panose="020B0604020202020204" pitchFamily="34" charset="0"/>
                        <a:cs typeface="Arial" panose="020B0604020202020204" pitchFamily="34" charset="0"/>
                      </a:endParaRPr>
                    </a:p>
                  </a:txBody>
                  <a:tcPr marL="91449" marR="91449" marT="42512" marB="42512">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54132">
                <a:tc>
                  <a:txBody>
                    <a:bodyPr/>
                    <a:lstStyle/>
                    <a:p>
                      <a:r>
                        <a:rPr lang="en-MY" sz="1600" b="1" dirty="0">
                          <a:solidFill>
                            <a:srgbClr val="000000"/>
                          </a:solidFill>
                          <a:latin typeface="Arial" panose="020B0604020202020204" pitchFamily="34" charset="0"/>
                          <a:cs typeface="Arial" panose="020B0604020202020204" pitchFamily="34" charset="0"/>
                        </a:rPr>
                        <a:t>WP2</a:t>
                      </a:r>
                    </a:p>
                  </a:txBody>
                  <a:tcPr marL="91449" marR="91449" marT="42512" marB="42512">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Range of conflicting</a:t>
                      </a:r>
                      <a:r>
                        <a:rPr lang="en-US" sz="1600" baseline="0" dirty="0">
                          <a:latin typeface="Arial" panose="020B0604020202020204" pitchFamily="34" charset="0"/>
                          <a:cs typeface="Arial" panose="020B0604020202020204" pitchFamily="34" charset="0"/>
                        </a:rPr>
                        <a:t> requirements</a:t>
                      </a:r>
                      <a:endParaRPr lang="en-MY" sz="1600" dirty="0">
                        <a:latin typeface="Arial" panose="020B0604020202020204" pitchFamily="34" charset="0"/>
                        <a:cs typeface="Arial" panose="020B0604020202020204" pitchFamily="34" charset="0"/>
                      </a:endParaRPr>
                    </a:p>
                  </a:txBody>
                  <a:tcPr marL="91449" marR="91449" marT="42512" marB="42512">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Involve </a:t>
                      </a:r>
                      <a:r>
                        <a:rPr lang="en-US" sz="1600" b="1" i="0" u="none" strike="noStrike" kern="1200" baseline="0" dirty="0">
                          <a:solidFill>
                            <a:srgbClr val="FF0000"/>
                          </a:solidFill>
                          <a:latin typeface="Arial" panose="020B0604020202020204" pitchFamily="34" charset="0"/>
                          <a:ea typeface="+mn-ea"/>
                          <a:cs typeface="Arial" panose="020B0604020202020204" pitchFamily="34" charset="0"/>
                        </a:rPr>
                        <a:t>wide-ranging and/or conflicting technical, non-technical issues</a:t>
                      </a:r>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 (such as ethical, sustainability, legal, political, economic, societal) and consideration of future requirements </a:t>
                      </a:r>
                      <a:endParaRPr lang="en-MY" sz="1600" dirty="0">
                        <a:latin typeface="Arial" panose="020B0604020202020204" pitchFamily="34" charset="0"/>
                        <a:cs typeface="Arial" panose="020B0604020202020204" pitchFamily="34" charset="0"/>
                      </a:endParaRPr>
                    </a:p>
                  </a:txBody>
                  <a:tcPr marL="91449" marR="91449" marT="42512" marB="42512">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r>
                        <a:rPr lang="en-MY" sz="1600" b="1" dirty="0">
                          <a:solidFill>
                            <a:srgbClr val="000000"/>
                          </a:solidFill>
                          <a:latin typeface="Arial" panose="020B0604020202020204" pitchFamily="34" charset="0"/>
                          <a:cs typeface="Arial" panose="020B0604020202020204" pitchFamily="34" charset="0"/>
                        </a:rPr>
                        <a:t>WP3</a:t>
                      </a:r>
                    </a:p>
                  </a:txBody>
                  <a:tcPr marL="91449" marR="91449" marT="42512" marB="42512">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MY" sz="1600" u="none" strike="noStrike" kern="1200" baseline="0" dirty="0">
                          <a:latin typeface="Arial" panose="020B0604020202020204" pitchFamily="34" charset="0"/>
                          <a:cs typeface="Arial" panose="020B0604020202020204" pitchFamily="34" charset="0"/>
                        </a:rPr>
                        <a:t>Depth of analysis required</a:t>
                      </a:r>
                    </a:p>
                  </a:txBody>
                  <a:tcPr marL="91449" marR="91449" marT="42512" marB="42512">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MY" sz="1600" u="none" strike="noStrike" kern="1200" baseline="0" dirty="0">
                          <a:latin typeface="Arial" panose="020B0604020202020204" pitchFamily="34" charset="0"/>
                          <a:cs typeface="Arial" panose="020B0604020202020204" pitchFamily="34" charset="0"/>
                        </a:rPr>
                        <a:t>Have </a:t>
                      </a:r>
                      <a:r>
                        <a:rPr lang="en-MY" sz="1600" b="1" u="none" strike="noStrike" kern="1200" baseline="0" dirty="0">
                          <a:solidFill>
                            <a:srgbClr val="FF0000"/>
                          </a:solidFill>
                          <a:latin typeface="Arial" panose="020B0604020202020204" pitchFamily="34" charset="0"/>
                          <a:cs typeface="Arial" panose="020B0604020202020204" pitchFamily="34" charset="0"/>
                        </a:rPr>
                        <a:t>no obvious solution </a:t>
                      </a:r>
                      <a:r>
                        <a:rPr lang="en-MY" sz="1600" u="none" strike="noStrike" kern="1200" baseline="0" dirty="0">
                          <a:latin typeface="Arial" panose="020B0604020202020204" pitchFamily="34" charset="0"/>
                          <a:cs typeface="Arial" panose="020B0604020202020204" pitchFamily="34" charset="0"/>
                        </a:rPr>
                        <a:t>and require abstract thinking, creativity and originality in analysis to formulate suitable models. </a:t>
                      </a:r>
                      <a:endParaRPr lang="en-MY" sz="1600" dirty="0">
                        <a:latin typeface="Arial" panose="020B0604020202020204" pitchFamily="34" charset="0"/>
                        <a:cs typeface="Arial" panose="020B0604020202020204" pitchFamily="34" charset="0"/>
                      </a:endParaRPr>
                    </a:p>
                  </a:txBody>
                  <a:tcPr marL="91449" marR="91449" marT="42512" marB="42512">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r>
                        <a:rPr lang="en-MY" sz="1600" b="1" dirty="0">
                          <a:solidFill>
                            <a:srgbClr val="000000"/>
                          </a:solidFill>
                          <a:latin typeface="Arial" panose="020B0604020202020204" pitchFamily="34" charset="0"/>
                          <a:cs typeface="Arial" panose="020B0604020202020204" pitchFamily="34" charset="0"/>
                        </a:rPr>
                        <a:t>WP4</a:t>
                      </a:r>
                    </a:p>
                  </a:txBody>
                  <a:tcPr marL="91447" marR="91447" marT="45683" marB="4568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Familiarity of issues</a:t>
                      </a:r>
                      <a:endParaRPr lang="en-MY" sz="1600" dirty="0">
                        <a:latin typeface="Arial" panose="020B0604020202020204" pitchFamily="34" charset="0"/>
                        <a:cs typeface="Arial" panose="020B0604020202020204" pitchFamily="34" charset="0"/>
                      </a:endParaRPr>
                    </a:p>
                  </a:txBody>
                  <a:tcPr marL="91447" marR="91447" marT="45683" marB="4568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MY" sz="1600" b="0" i="0" u="none" strike="noStrike" kern="1200" baseline="0" dirty="0">
                          <a:solidFill>
                            <a:schemeClr val="dk1"/>
                          </a:solidFill>
                          <a:latin typeface="Arial" panose="020B0604020202020204" pitchFamily="34" charset="0"/>
                          <a:ea typeface="+mn-ea"/>
                          <a:cs typeface="Arial" panose="020B0604020202020204" pitchFamily="34" charset="0"/>
                        </a:rPr>
                        <a:t>Involve </a:t>
                      </a:r>
                      <a:r>
                        <a:rPr lang="en-MY" sz="1600" b="1" i="0" u="none" strike="noStrike" kern="1200" baseline="0" dirty="0">
                          <a:solidFill>
                            <a:srgbClr val="FF0000"/>
                          </a:solidFill>
                          <a:latin typeface="Arial" panose="020B0604020202020204" pitchFamily="34" charset="0"/>
                          <a:ea typeface="+mn-ea"/>
                          <a:cs typeface="Arial" panose="020B0604020202020204" pitchFamily="34" charset="0"/>
                        </a:rPr>
                        <a:t>infrequently encountered</a:t>
                      </a:r>
                      <a:r>
                        <a:rPr lang="en-MY" sz="1600" b="0" i="0" u="none" strike="noStrike" kern="1200" baseline="0" dirty="0">
                          <a:solidFill>
                            <a:schemeClr val="dk1"/>
                          </a:solidFill>
                          <a:latin typeface="Arial" panose="020B0604020202020204" pitchFamily="34" charset="0"/>
                          <a:ea typeface="+mn-ea"/>
                          <a:cs typeface="Arial" panose="020B0604020202020204" pitchFamily="34" charset="0"/>
                        </a:rPr>
                        <a:t> issues or novel problems</a:t>
                      </a:r>
                      <a:endParaRPr lang="en-MY" sz="1600" dirty="0">
                        <a:latin typeface="Arial" panose="020B0604020202020204" pitchFamily="34" charset="0"/>
                        <a:cs typeface="Arial" panose="020B0604020202020204" pitchFamily="34" charset="0"/>
                      </a:endParaRPr>
                    </a:p>
                  </a:txBody>
                  <a:tcPr marL="91447" marR="91447" marT="45683" marB="4568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r>
                        <a:rPr lang="en-MY" sz="1600" b="1" dirty="0">
                          <a:solidFill>
                            <a:srgbClr val="000000"/>
                          </a:solidFill>
                          <a:latin typeface="Arial" panose="020B0604020202020204" pitchFamily="34" charset="0"/>
                          <a:cs typeface="Arial" panose="020B0604020202020204" pitchFamily="34" charset="0"/>
                        </a:rPr>
                        <a:t>WP5</a:t>
                      </a:r>
                    </a:p>
                  </a:txBody>
                  <a:tcPr marL="91447" marR="91447" marT="45683" marB="4568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MY" sz="1600" b="0" i="0" u="none" strike="noStrike" kern="1200" baseline="0" dirty="0">
                          <a:solidFill>
                            <a:schemeClr val="dk1"/>
                          </a:solidFill>
                          <a:latin typeface="Arial" panose="020B0604020202020204" pitchFamily="34" charset="0"/>
                          <a:ea typeface="+mn-ea"/>
                          <a:cs typeface="Arial" panose="020B0604020202020204" pitchFamily="34" charset="0"/>
                        </a:rPr>
                        <a:t>Extent of applicable codes </a:t>
                      </a:r>
                      <a:endParaRPr lang="en-MY" sz="1600" b="1" dirty="0">
                        <a:solidFill>
                          <a:srgbClr val="0000FF"/>
                        </a:solidFill>
                        <a:latin typeface="Arial" panose="020B0604020202020204" pitchFamily="34" charset="0"/>
                        <a:cs typeface="Arial" panose="020B0604020202020204" pitchFamily="34" charset="0"/>
                      </a:endParaRPr>
                    </a:p>
                  </a:txBody>
                  <a:tcPr marL="91447" marR="91447" marT="45683" marB="4568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Address problems not encompassed by standards and codes of practice for professional engineering </a:t>
                      </a:r>
                      <a:endParaRPr lang="en-MY" sz="1600" dirty="0">
                        <a:latin typeface="Arial" panose="020B0604020202020204" pitchFamily="34" charset="0"/>
                        <a:cs typeface="Arial" panose="020B0604020202020204" pitchFamily="34" charset="0"/>
                      </a:endParaRPr>
                    </a:p>
                  </a:txBody>
                  <a:tcPr marL="91447" marR="91447" marT="45683" marB="4568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4"/>
                  </a:ext>
                </a:extLst>
              </a:tr>
              <a:tr h="265731">
                <a:tc>
                  <a:txBody>
                    <a:bodyPr/>
                    <a:lstStyle/>
                    <a:p>
                      <a:r>
                        <a:rPr lang="en-MY" sz="1600" b="1" dirty="0">
                          <a:solidFill>
                            <a:srgbClr val="000000"/>
                          </a:solidFill>
                          <a:latin typeface="Arial" panose="020B0604020202020204" pitchFamily="34" charset="0"/>
                          <a:cs typeface="Arial" panose="020B0604020202020204" pitchFamily="34" charset="0"/>
                        </a:rPr>
                        <a:t>WP6</a:t>
                      </a:r>
                    </a:p>
                  </a:txBody>
                  <a:tcPr marL="91447" marR="91447" marT="45671" marB="45671">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MY" sz="1600" b="0" i="0" u="none" strike="noStrike" kern="1200" baseline="0" dirty="0">
                          <a:solidFill>
                            <a:schemeClr val="dk1"/>
                          </a:solidFill>
                          <a:latin typeface="Arial" panose="020B0604020202020204" pitchFamily="34" charset="0"/>
                          <a:ea typeface="+mn-ea"/>
                          <a:cs typeface="Arial" panose="020B0604020202020204" pitchFamily="34" charset="0"/>
                        </a:rPr>
                        <a:t>Extent of stakeholder</a:t>
                      </a:r>
                    </a:p>
                    <a:p>
                      <a:r>
                        <a:rPr lang="en-MY" sz="1600" b="0" i="0" u="none" strike="noStrike" kern="1200" baseline="0" dirty="0">
                          <a:solidFill>
                            <a:schemeClr val="dk1"/>
                          </a:solidFill>
                          <a:latin typeface="Arial" panose="020B0604020202020204" pitchFamily="34" charset="0"/>
                          <a:ea typeface="+mn-ea"/>
                          <a:cs typeface="Arial" panose="020B0604020202020204" pitchFamily="34" charset="0"/>
                        </a:rPr>
                        <a:t>involvement and level of conflicting requirements</a:t>
                      </a:r>
                      <a:endParaRPr lang="en-MY" sz="1600" dirty="0">
                        <a:latin typeface="Arial" panose="020B0604020202020204" pitchFamily="34" charset="0"/>
                        <a:cs typeface="Arial" panose="020B0604020202020204" pitchFamily="34" charset="0"/>
                      </a:endParaRPr>
                    </a:p>
                  </a:txBody>
                  <a:tcPr marL="91447" marR="91447" marT="45671" marB="45671">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Involve collaboration across engineering disciplines, other fields, and/or diverse groups of stakeholders with widely varying needs </a:t>
                      </a:r>
                      <a:endParaRPr lang="en-MY" sz="1600" dirty="0">
                        <a:latin typeface="Arial" panose="020B0604020202020204" pitchFamily="34" charset="0"/>
                        <a:cs typeface="Arial" panose="020B0604020202020204" pitchFamily="34" charset="0"/>
                      </a:endParaRPr>
                    </a:p>
                  </a:txBody>
                  <a:tcPr marL="91447" marR="91447" marT="45671" marB="45671">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618390">
                <a:tc>
                  <a:txBody>
                    <a:bodyPr/>
                    <a:lstStyle/>
                    <a:p>
                      <a:r>
                        <a:rPr lang="en-MY" sz="1600" b="1" dirty="0">
                          <a:solidFill>
                            <a:srgbClr val="000000"/>
                          </a:solidFill>
                          <a:latin typeface="Arial" panose="020B0604020202020204" pitchFamily="34" charset="0"/>
                          <a:cs typeface="Arial" panose="020B0604020202020204" pitchFamily="34" charset="0"/>
                        </a:rPr>
                        <a:t>WP7</a:t>
                      </a:r>
                    </a:p>
                  </a:txBody>
                  <a:tcPr marL="91447" marR="91447" marT="45708" marB="45708">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Interdependence</a:t>
                      </a:r>
                      <a:endParaRPr lang="en-MY" sz="1600" b="1" dirty="0">
                        <a:solidFill>
                          <a:srgbClr val="0000FF"/>
                        </a:solidFill>
                        <a:latin typeface="Arial" panose="020B0604020202020204" pitchFamily="34" charset="0"/>
                        <a:cs typeface="Arial" panose="020B0604020202020204" pitchFamily="34" charset="0"/>
                      </a:endParaRPr>
                    </a:p>
                  </a:txBody>
                  <a:tcPr marL="91447" marR="91447" marT="45708" marB="45708">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Address </a:t>
                      </a:r>
                      <a:r>
                        <a:rPr lang="en-US" sz="1600" b="1" i="0" u="none" strike="noStrike" kern="1200" baseline="0" dirty="0">
                          <a:solidFill>
                            <a:srgbClr val="FF0000"/>
                          </a:solidFill>
                          <a:latin typeface="Arial" panose="020B0604020202020204" pitchFamily="34" charset="0"/>
                          <a:ea typeface="+mn-ea"/>
                          <a:cs typeface="Arial" panose="020B0604020202020204" pitchFamily="34" charset="0"/>
                        </a:rPr>
                        <a:t>high level problems</a:t>
                      </a:r>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 with many components or sub-problems that may require a systems approach </a:t>
                      </a:r>
                      <a:endParaRPr lang="en-MY" sz="1600" dirty="0">
                        <a:latin typeface="Arial" panose="020B0604020202020204" pitchFamily="34" charset="0"/>
                        <a:cs typeface="Arial" panose="020B0604020202020204" pitchFamily="34" charset="0"/>
                      </a:endParaRPr>
                    </a:p>
                  </a:txBody>
                  <a:tcPr marL="91447" marR="91447" marT="45708" marB="45708">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7" name="Title 1"/>
          <p:cNvSpPr txBox="1">
            <a:spLocks/>
          </p:cNvSpPr>
          <p:nvPr/>
        </p:nvSpPr>
        <p:spPr>
          <a:xfrm>
            <a:off x="479056" y="6541007"/>
            <a:ext cx="8677469" cy="289643"/>
          </a:xfrm>
          <a:prstGeom prst="rect">
            <a:avLst/>
          </a:prstGeom>
        </p:spPr>
        <p:txBody>
          <a:bodyPr vert="horz" lIns="91440" tIns="45720" rIns="91440" bIns="45720" rtlCol="0" anchor="t">
            <a:noAutofit/>
          </a:bodyPr>
          <a:lstStyle/>
          <a:p>
            <a:pPr lvl="0" algn="r" defTabSz="685800">
              <a:lnSpc>
                <a:spcPct val="90000"/>
              </a:lnSpc>
              <a:spcBef>
                <a:spcPct val="0"/>
              </a:spcBef>
              <a:defRPr/>
            </a:pPr>
            <a:r>
              <a:rPr lang="en-US" altLang="en-US" sz="1600" dirty="0"/>
              <a:t>(EAC Manual 2024, Appendix B, Section (d))</a:t>
            </a:r>
          </a:p>
        </p:txBody>
      </p:sp>
      <p:sp>
        <p:nvSpPr>
          <p:cNvPr id="5" name="Rectangle 4">
            <a:extLst>
              <a:ext uri="{FF2B5EF4-FFF2-40B4-BE49-F238E27FC236}">
                <a16:creationId xmlns:a16="http://schemas.microsoft.com/office/drawing/2014/main" id="{82963A50-FA89-2D5E-03CD-74ECE30A8AF6}"/>
              </a:ext>
            </a:extLst>
          </p:cNvPr>
          <p:cNvSpPr/>
          <p:nvPr/>
        </p:nvSpPr>
        <p:spPr>
          <a:xfrm>
            <a:off x="0" y="1"/>
            <a:ext cx="9143999" cy="107002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algn="just"/>
            <a:r>
              <a:rPr lang="en-US" sz="2800" b="1" dirty="0">
                <a:solidFill>
                  <a:schemeClr val="tx1"/>
                </a:solidFill>
              </a:rPr>
              <a:t>Complex Problem Solving </a:t>
            </a:r>
            <a:r>
              <a:rPr lang="en-US" sz="2800" dirty="0">
                <a:solidFill>
                  <a:schemeClr val="tx1"/>
                </a:solidFill>
              </a:rPr>
              <a:t>(</a:t>
            </a:r>
            <a:r>
              <a:rPr lang="en-US" sz="2800" i="1" dirty="0">
                <a:solidFill>
                  <a:srgbClr val="FF3300"/>
                </a:solidFill>
              </a:rPr>
              <a:t>Need High Taxonomy Level</a:t>
            </a:r>
            <a:r>
              <a:rPr lang="en-US" sz="2800" dirty="0">
                <a:solidFill>
                  <a:schemeClr val="tx1"/>
                </a:solidFill>
              </a:rPr>
              <a:t>)</a:t>
            </a:r>
          </a:p>
          <a:p>
            <a:pPr algn="just"/>
            <a:r>
              <a:rPr lang="en-US" sz="1800" i="1" dirty="0">
                <a:solidFill>
                  <a:schemeClr val="tx1"/>
                </a:solidFill>
              </a:rPr>
              <a:t>Complex Engineering Problems have characteristic WP1 and some or all of WP2 to WP7, that cannot be resolved without in-depth forefront knowledge</a:t>
            </a:r>
          </a:p>
        </p:txBody>
      </p:sp>
    </p:spTree>
    <p:extLst>
      <p:ext uri="{BB962C8B-B14F-4D97-AF65-F5344CB8AC3E}">
        <p14:creationId xmlns:p14="http://schemas.microsoft.com/office/powerpoint/2010/main" val="321187163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style.rotation</p:attrName>
                                        </p:attrNameLst>
                                      </p:cBhvr>
                                      <p:tavLst>
                                        <p:tav tm="0">
                                          <p:val>
                                            <p:fltVal val="360"/>
                                          </p:val>
                                        </p:tav>
                                        <p:tav tm="100000">
                                          <p:val>
                                            <p:fltVal val="0"/>
                                          </p:val>
                                        </p:tav>
                                      </p:tavLst>
                                    </p:anim>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193561141"/>
              </p:ext>
            </p:extLst>
          </p:nvPr>
        </p:nvGraphicFramePr>
        <p:xfrm>
          <a:off x="152398" y="1072478"/>
          <a:ext cx="8839201" cy="4476756"/>
        </p:xfrm>
        <a:graphic>
          <a:graphicData uri="http://schemas.openxmlformats.org/drawingml/2006/table">
            <a:tbl>
              <a:tblPr/>
              <a:tblGrid>
                <a:gridCol w="1574896">
                  <a:extLst>
                    <a:ext uri="{9D8B030D-6E8A-4147-A177-3AD203B41FA5}">
                      <a16:colId xmlns:a16="http://schemas.microsoft.com/office/drawing/2014/main" val="20001"/>
                    </a:ext>
                  </a:extLst>
                </a:gridCol>
                <a:gridCol w="4905245">
                  <a:extLst>
                    <a:ext uri="{9D8B030D-6E8A-4147-A177-3AD203B41FA5}">
                      <a16:colId xmlns:a16="http://schemas.microsoft.com/office/drawing/2014/main" val="888606931"/>
                    </a:ext>
                  </a:extLst>
                </a:gridCol>
                <a:gridCol w="2359060">
                  <a:extLst>
                    <a:ext uri="{9D8B030D-6E8A-4147-A177-3AD203B41FA5}">
                      <a16:colId xmlns:a16="http://schemas.microsoft.com/office/drawing/2014/main" val="20002"/>
                    </a:ext>
                  </a:extLst>
                </a:gridCol>
              </a:tblGrid>
              <a:tr h="4425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rPr>
                        <a:t>PO1: Engineering Knowledge</a:t>
                      </a: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112713" indent="0" algn="l" fontAlgn="b"/>
                      <a:r>
                        <a:rPr lang="en-US" sz="1600" b="0" i="0" kern="1200" dirty="0">
                          <a:solidFill>
                            <a:schemeClr val="tx1"/>
                          </a:solidFill>
                          <a:effectLst/>
                          <a:latin typeface="Arial" panose="020B0604020202020204" pitchFamily="34" charset="0"/>
                          <a:ea typeface="+mn-ea"/>
                          <a:cs typeface="Arial" panose="020B0604020202020204" pitchFamily="34" charset="0"/>
                        </a:rPr>
                        <a:t>Apply fundamental knowledge of science, engineering, mathematics, and computing, with an engineering focus in developing solutions to complex engineering problems.</a:t>
                      </a:r>
                    </a:p>
                    <a:p>
                      <a:pPr marL="112713" indent="0" algn="l" fontAlgn="b"/>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rPr>
                        <a:t>Breadth &amp; depth of knowledge</a:t>
                      </a: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25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rPr>
                        <a:t>PO2:  Problem Analysis </a:t>
                      </a: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112713" indent="0" algn="l" fontAlgn="ctr"/>
                      <a:r>
                        <a:rPr lang="en-US" sz="1600" b="0" i="0" kern="1200" dirty="0">
                          <a:solidFill>
                            <a:schemeClr val="tx1"/>
                          </a:solidFill>
                          <a:effectLst/>
                          <a:latin typeface="Arial" panose="020B0604020202020204" pitchFamily="34" charset="0"/>
                          <a:ea typeface="+mn-ea"/>
                          <a:cs typeface="Arial" panose="020B0604020202020204" pitchFamily="34" charset="0"/>
                        </a:rPr>
                        <a:t>Identify, study, formulate, research literature and </a:t>
                      </a:r>
                      <a:r>
                        <a:rPr lang="en-US" sz="1600" b="0" i="0" kern="1200" dirty="0" err="1">
                          <a:solidFill>
                            <a:schemeClr val="tx1"/>
                          </a:solidFill>
                          <a:effectLst/>
                          <a:latin typeface="Arial" panose="020B0604020202020204" pitchFamily="34" charset="0"/>
                          <a:ea typeface="+mn-ea"/>
                          <a:cs typeface="Arial" panose="020B0604020202020204" pitchFamily="34" charset="0"/>
                        </a:rPr>
                        <a:t>analyse</a:t>
                      </a:r>
                      <a:r>
                        <a:rPr lang="en-US" sz="1600" b="0" i="0" kern="1200" dirty="0">
                          <a:solidFill>
                            <a:schemeClr val="tx1"/>
                          </a:solidFill>
                          <a:effectLst/>
                          <a:latin typeface="Arial" panose="020B0604020202020204" pitchFamily="34" charset="0"/>
                          <a:ea typeface="+mn-ea"/>
                          <a:cs typeface="Arial" panose="020B0604020202020204" pitchFamily="34" charset="0"/>
                        </a:rPr>
                        <a:t> complex engineering problems based on systematic approach and leading to authenticated conclusions, with holistic considerations for sustainable development.</a:t>
                      </a:r>
                    </a:p>
                    <a:p>
                      <a:pPr marL="112713" indent="0" algn="l" fontAlgn="ctr"/>
                      <a:endParaRPr lang="en-US" sz="1600" b="0" i="0" u="none" strike="noStrike" dirty="0">
                        <a:solidFill>
                          <a:srgbClr val="0070C0"/>
                        </a:solidFill>
                        <a:effectLst/>
                        <a:latin typeface="Arial" panose="020B0604020202020204" pitchFamily="34" charset="0"/>
                        <a:cs typeface="Arial" panose="020B0604020202020204" pitchFamily="34" charset="0"/>
                      </a:endParaRPr>
                    </a:p>
                  </a:txBody>
                  <a:tcPr marL="9525" marR="9525" marT="9525"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rPr>
                        <a:t>Complexity of analysis</a:t>
                      </a: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0151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MY" sz="1600" b="1" i="0" u="none" strike="noStrike" kern="1200" baseline="0" dirty="0">
                          <a:solidFill>
                            <a:schemeClr val="dk1"/>
                          </a:solidFill>
                          <a:latin typeface="Arial" panose="020B0604020202020204" pitchFamily="34" charset="0"/>
                          <a:ea typeface="+mn-ea"/>
                          <a:cs typeface="Arial" panose="020B0604020202020204" pitchFamily="34" charset="0"/>
                        </a:rPr>
                        <a:t>PO3:   Design/ Development of Solutions </a:t>
                      </a:r>
                      <a:endParaRPr kumimoji="0" lang="en-US" sz="1600" b="1"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endParaRP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112713" indent="0" algn="l" fontAlgn="ctr"/>
                      <a:r>
                        <a:rPr lang="en-US" sz="1600" b="0" i="0" kern="1200" dirty="0">
                          <a:solidFill>
                            <a:schemeClr val="tx1"/>
                          </a:solidFill>
                          <a:effectLst/>
                          <a:latin typeface="Arial" panose="020B0604020202020204" pitchFamily="34" charset="0"/>
                          <a:ea typeface="+mn-ea"/>
                          <a:cs typeface="Arial" panose="020B0604020202020204" pitchFamily="34" charset="0"/>
                        </a:rPr>
                        <a:t>Devise creative solutions for complex engineering problems and design systems, components or processes to meet identified needs by taking into consideration cost-effectiveness, public health and safety, whole-life cost, net zero carbon as well as resource, cultural, societal, and environmental considerations.</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rPr>
                        <a:t>Breadth &amp; uniqueness of engineering problems i.e. the extent to which problems are original and to which solutions have previously been identified and coded</a:t>
                      </a: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 name="TextBox 1">
            <a:extLst>
              <a:ext uri="{FF2B5EF4-FFF2-40B4-BE49-F238E27FC236}">
                <a16:creationId xmlns:a16="http://schemas.microsoft.com/office/drawing/2014/main" id="{1BDD7C46-9C55-1638-A8A2-8AB75AC6FA34}"/>
              </a:ext>
            </a:extLst>
          </p:cNvPr>
          <p:cNvSpPr txBox="1"/>
          <p:nvPr/>
        </p:nvSpPr>
        <p:spPr>
          <a:xfrm>
            <a:off x="0" y="183218"/>
            <a:ext cx="9143999" cy="553998"/>
          </a:xfrm>
          <a:prstGeom prst="rect">
            <a:avLst/>
          </a:prstGeom>
          <a:noFill/>
        </p:spPr>
        <p:txBody>
          <a:bodyPr wrap="square">
            <a:spAutoFit/>
          </a:bodyPr>
          <a:lstStyle/>
          <a:p>
            <a:pPr algn="ctr"/>
            <a:r>
              <a:rPr lang="en-MY" sz="3000" b="1" dirty="0">
                <a:ln w="13462">
                  <a:solidFill>
                    <a:schemeClr val="tx1">
                      <a:lumMod val="50000"/>
                      <a:lumOff val="50000"/>
                    </a:schemeClr>
                  </a:solidFill>
                  <a:prstDash val="solid"/>
                </a:ln>
                <a:latin typeface="Arial" panose="020B0604020202020204" pitchFamily="34" charset="0"/>
                <a:cs typeface="Arial" panose="020B0604020202020204" pitchFamily="34" charset="0"/>
              </a:rPr>
              <a:t>Linkage of POs with CPS</a:t>
            </a:r>
          </a:p>
        </p:txBody>
      </p:sp>
    </p:spTree>
    <p:extLst>
      <p:ext uri="{BB962C8B-B14F-4D97-AF65-F5344CB8AC3E}">
        <p14:creationId xmlns:p14="http://schemas.microsoft.com/office/powerpoint/2010/main" val="4070191518"/>
      </p:ext>
    </p:extLst>
  </p:cSld>
  <p:clrMapOvr>
    <a:masterClrMapping/>
  </p:clrMapOvr>
  <p:transition spd="med">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724345780"/>
              </p:ext>
            </p:extLst>
          </p:nvPr>
        </p:nvGraphicFramePr>
        <p:xfrm>
          <a:off x="158654" y="972269"/>
          <a:ext cx="8839201" cy="4417695"/>
        </p:xfrm>
        <a:graphic>
          <a:graphicData uri="http://schemas.openxmlformats.org/drawingml/2006/table">
            <a:tbl>
              <a:tblPr/>
              <a:tblGrid>
                <a:gridCol w="1756410">
                  <a:extLst>
                    <a:ext uri="{9D8B030D-6E8A-4147-A177-3AD203B41FA5}">
                      <a16:colId xmlns:a16="http://schemas.microsoft.com/office/drawing/2014/main" val="20001"/>
                    </a:ext>
                  </a:extLst>
                </a:gridCol>
                <a:gridCol w="4723731">
                  <a:extLst>
                    <a:ext uri="{9D8B030D-6E8A-4147-A177-3AD203B41FA5}">
                      <a16:colId xmlns:a16="http://schemas.microsoft.com/office/drawing/2014/main" val="888606931"/>
                    </a:ext>
                  </a:extLst>
                </a:gridCol>
                <a:gridCol w="2359060">
                  <a:extLst>
                    <a:ext uri="{9D8B030D-6E8A-4147-A177-3AD203B41FA5}">
                      <a16:colId xmlns:a16="http://schemas.microsoft.com/office/drawing/2014/main" val="20002"/>
                    </a:ext>
                  </a:extLst>
                </a:gridCol>
              </a:tblGrid>
              <a:tr h="4425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MY" sz="1600" b="1" i="0" u="none" strike="noStrike" kern="1200" baseline="0" dirty="0">
                          <a:solidFill>
                            <a:schemeClr val="dk1"/>
                          </a:solidFill>
                          <a:latin typeface="Arial" panose="020B0604020202020204" pitchFamily="34" charset="0"/>
                          <a:ea typeface="+mn-ea"/>
                          <a:cs typeface="Arial" panose="020B0604020202020204" pitchFamily="34" charset="0"/>
                        </a:rPr>
                        <a:t>PO4: Investigation </a:t>
                      </a:r>
                      <a:endParaRPr kumimoji="0" lang="en-US" sz="1600" b="1"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endParaRP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112713" indent="0" algn="l" fontAlgn="ctr"/>
                      <a:r>
                        <a:rPr lang="en-US" sz="1600" b="0" i="0" kern="1200" dirty="0">
                          <a:solidFill>
                            <a:schemeClr val="tx1"/>
                          </a:solidFill>
                          <a:effectLst/>
                          <a:latin typeface="Arial" panose="020B0604020202020204" pitchFamily="34" charset="0"/>
                          <a:ea typeface="+mn-ea"/>
                          <a:cs typeface="Arial" panose="020B0604020202020204" pitchFamily="34" charset="0"/>
                        </a:rPr>
                        <a:t>Conduct investigation of complex engineering problems using research methods including research-based knowledge, including design of experiments, analysis and interpretation of data, and synthesis of information to provide valid conclusions.</a:t>
                      </a:r>
                    </a:p>
                    <a:p>
                      <a:pPr marL="112713" indent="0" algn="l" fontAlgn="ct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rPr>
                        <a:t>Breadth &amp; depth of investigation and experimentation</a:t>
                      </a: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425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MY" sz="1600" b="1" i="0" u="none" strike="noStrike" kern="1200" baseline="0" dirty="0">
                          <a:solidFill>
                            <a:schemeClr val="dk1"/>
                          </a:solidFill>
                          <a:latin typeface="Arial" panose="020B0604020202020204" pitchFamily="34" charset="0"/>
                          <a:ea typeface="+mn-ea"/>
                          <a:cs typeface="Arial" panose="020B0604020202020204" pitchFamily="34" charset="0"/>
                        </a:rPr>
                        <a:t>PO5: Tool Usage </a:t>
                      </a:r>
                      <a:endParaRPr kumimoji="0" lang="en-US" sz="1600" b="1"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endParaRP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112713" indent="0" algn="l" fontAlgn="ctr"/>
                      <a:r>
                        <a:rPr lang="en-US" sz="1600" b="0" i="0" kern="1200" dirty="0">
                          <a:solidFill>
                            <a:schemeClr val="tx1"/>
                          </a:solidFill>
                          <a:effectLst/>
                          <a:latin typeface="Arial" panose="020B0604020202020204" pitchFamily="34" charset="0"/>
                          <a:ea typeface="+mn-ea"/>
                          <a:cs typeface="Arial" panose="020B0604020202020204" pitchFamily="34" charset="0"/>
                        </a:rPr>
                        <a:t>Create, select and apply and recognize limitation of appropriate techniques, resources, and modern engineering and IT tools, including prediction and modelling, to complex engineering problems.</a:t>
                      </a:r>
                    </a:p>
                    <a:p>
                      <a:pPr marL="112713" indent="0" algn="l" fontAlgn="ct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rPr>
                        <a:t>Level of understanding of the appropriateness of the tool</a:t>
                      </a: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25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MY" sz="1600" b="1" i="0" u="none" strike="noStrike" kern="1200" baseline="0" dirty="0">
                          <a:solidFill>
                            <a:schemeClr val="dk1"/>
                          </a:solidFill>
                          <a:latin typeface="Arial" panose="020B0604020202020204" pitchFamily="34" charset="0"/>
                          <a:ea typeface="+mn-ea"/>
                          <a:cs typeface="Arial" panose="020B0604020202020204" pitchFamily="34" charset="0"/>
                        </a:rPr>
                        <a:t>PO6:  The Engineer and The World </a:t>
                      </a:r>
                      <a:endParaRPr kumimoji="0" lang="en-US" sz="1600" b="1"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endParaRP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112713" indent="0" algn="l" fontAlgn="ctr"/>
                      <a:r>
                        <a:rPr lang="en-US" sz="1600" b="0" i="0" kern="1200" dirty="0" err="1">
                          <a:solidFill>
                            <a:schemeClr val="tx1"/>
                          </a:solidFill>
                          <a:effectLst/>
                          <a:latin typeface="Arial" panose="020B0604020202020204" pitchFamily="34" charset="0"/>
                          <a:ea typeface="+mn-ea"/>
                          <a:cs typeface="Arial" panose="020B0604020202020204" pitchFamily="34" charset="0"/>
                        </a:rPr>
                        <a:t>Analyse</a:t>
                      </a:r>
                      <a:r>
                        <a:rPr lang="en-US" sz="1600" b="0" i="0" kern="1200" dirty="0">
                          <a:solidFill>
                            <a:schemeClr val="tx1"/>
                          </a:solidFill>
                          <a:effectLst/>
                          <a:latin typeface="Arial" panose="020B0604020202020204" pitchFamily="34" charset="0"/>
                          <a:ea typeface="+mn-ea"/>
                          <a:cs typeface="Arial" panose="020B0604020202020204" pitchFamily="34" charset="0"/>
                        </a:rPr>
                        <a:t> and evaluate sustainable development impacts to society, the economy, sustainability, health and safety, legal frameworks, and the environment, in solving complex engineering problems.</a:t>
                      </a:r>
                    </a:p>
                    <a:p>
                      <a:pPr marL="112713" indent="0" algn="l" fontAlgn="ct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rPr>
                        <a:t>Level of knowledge and responsibility</a:t>
                      </a: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TextBox 1">
            <a:extLst>
              <a:ext uri="{FF2B5EF4-FFF2-40B4-BE49-F238E27FC236}">
                <a16:creationId xmlns:a16="http://schemas.microsoft.com/office/drawing/2014/main" id="{3642C2B7-FFCD-CB4E-47D2-A36775816B39}"/>
              </a:ext>
            </a:extLst>
          </p:cNvPr>
          <p:cNvSpPr txBox="1"/>
          <p:nvPr/>
        </p:nvSpPr>
        <p:spPr>
          <a:xfrm>
            <a:off x="0" y="183218"/>
            <a:ext cx="9143999" cy="553998"/>
          </a:xfrm>
          <a:prstGeom prst="rect">
            <a:avLst/>
          </a:prstGeom>
          <a:noFill/>
        </p:spPr>
        <p:txBody>
          <a:bodyPr wrap="square">
            <a:spAutoFit/>
          </a:bodyPr>
          <a:lstStyle/>
          <a:p>
            <a:pPr algn="ctr"/>
            <a:r>
              <a:rPr lang="en-MY" sz="3000" b="1" dirty="0">
                <a:ln w="13462">
                  <a:solidFill>
                    <a:schemeClr val="tx1">
                      <a:lumMod val="50000"/>
                      <a:lumOff val="50000"/>
                    </a:schemeClr>
                  </a:solidFill>
                  <a:prstDash val="solid"/>
                </a:ln>
                <a:latin typeface="Arial" panose="020B0604020202020204" pitchFamily="34" charset="0"/>
                <a:cs typeface="Arial" panose="020B0604020202020204" pitchFamily="34" charset="0"/>
              </a:rPr>
              <a:t>Linkage of POs with CPS</a:t>
            </a:r>
          </a:p>
        </p:txBody>
      </p:sp>
    </p:spTree>
    <p:extLst>
      <p:ext uri="{BB962C8B-B14F-4D97-AF65-F5344CB8AC3E}">
        <p14:creationId xmlns:p14="http://schemas.microsoft.com/office/powerpoint/2010/main" val="456001895"/>
      </p:ext>
    </p:extLst>
  </p:cSld>
  <p:clrMapOvr>
    <a:masterClrMapping/>
  </p:clrMapOvr>
  <p:transition spd="med">
    <p:pull/>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851580675"/>
              </p:ext>
            </p:extLst>
          </p:nvPr>
        </p:nvGraphicFramePr>
        <p:xfrm>
          <a:off x="163536" y="1063985"/>
          <a:ext cx="8816926" cy="4661535"/>
        </p:xfrm>
        <a:graphic>
          <a:graphicData uri="http://schemas.openxmlformats.org/drawingml/2006/table">
            <a:tbl>
              <a:tblPr/>
              <a:tblGrid>
                <a:gridCol w="1875576">
                  <a:extLst>
                    <a:ext uri="{9D8B030D-6E8A-4147-A177-3AD203B41FA5}">
                      <a16:colId xmlns:a16="http://schemas.microsoft.com/office/drawing/2014/main" val="20001"/>
                    </a:ext>
                  </a:extLst>
                </a:gridCol>
                <a:gridCol w="4593427">
                  <a:extLst>
                    <a:ext uri="{9D8B030D-6E8A-4147-A177-3AD203B41FA5}">
                      <a16:colId xmlns:a16="http://schemas.microsoft.com/office/drawing/2014/main" val="888606931"/>
                    </a:ext>
                  </a:extLst>
                </a:gridCol>
                <a:gridCol w="2347923">
                  <a:extLst>
                    <a:ext uri="{9D8B030D-6E8A-4147-A177-3AD203B41FA5}">
                      <a16:colId xmlns:a16="http://schemas.microsoft.com/office/drawing/2014/main" val="20002"/>
                    </a:ext>
                  </a:extLst>
                </a:gridCol>
              </a:tblGrid>
              <a:tr h="4425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MY" sz="1600" b="1" i="0" u="none" strike="noStrike" kern="1200" baseline="0" dirty="0">
                          <a:solidFill>
                            <a:schemeClr val="dk1"/>
                          </a:solidFill>
                          <a:latin typeface="Arial" panose="020B0604020202020204" pitchFamily="34" charset="0"/>
                          <a:ea typeface="+mn-ea"/>
                          <a:cs typeface="Arial" panose="020B0604020202020204" pitchFamily="34" charset="0"/>
                        </a:rPr>
                        <a:t>PO7: Ethics</a:t>
                      </a:r>
                      <a:endParaRPr kumimoji="0" lang="en-US" sz="1600" b="1"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endParaRP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112713" indent="0" algn="l" fontAlgn="ctr"/>
                      <a:r>
                        <a:rPr lang="en-US" sz="1600" b="0" i="0" kern="1200" dirty="0">
                          <a:solidFill>
                            <a:schemeClr val="tx1"/>
                          </a:solidFill>
                          <a:effectLst/>
                          <a:latin typeface="Arial" panose="020B0604020202020204" pitchFamily="34" charset="0"/>
                          <a:ea typeface="+mn-ea"/>
                          <a:cs typeface="Arial" panose="020B0604020202020204" pitchFamily="34" charset="0"/>
                        </a:rPr>
                        <a:t>Apply professional virtues and principles with strong commitment to moral and ethical responsibilities, demonstrate an understanding of the need for diversity and inclusion, and adhere to the relevant national and international laws</a:t>
                      </a:r>
                    </a:p>
                    <a:p>
                      <a:pPr marL="112713" indent="0" algn="l" fontAlgn="ct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rPr>
                        <a:t>Type of solutions</a:t>
                      </a: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5814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MY" sz="1600" b="1" i="0" u="none" strike="noStrike" kern="1200" baseline="0" dirty="0">
                          <a:solidFill>
                            <a:schemeClr val="dk1"/>
                          </a:solidFill>
                          <a:latin typeface="Arial" panose="020B0604020202020204" pitchFamily="34" charset="0"/>
                          <a:ea typeface="+mn-ea"/>
                          <a:cs typeface="Arial" panose="020B0604020202020204" pitchFamily="34" charset="0"/>
                        </a:rPr>
                        <a:t>PO8: Individual and Teamwork  </a:t>
                      </a:r>
                      <a:endParaRPr kumimoji="0" lang="en-US" sz="1600" b="1"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endParaRP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112713" indent="0" algn="l" fontAlgn="ctr"/>
                      <a:r>
                        <a:rPr lang="en-US" sz="1600" b="0" i="0" kern="1200" dirty="0">
                          <a:solidFill>
                            <a:schemeClr val="tx1"/>
                          </a:solidFill>
                          <a:effectLst/>
                          <a:latin typeface="Arial" panose="020B0604020202020204" pitchFamily="34" charset="0"/>
                          <a:ea typeface="+mn-ea"/>
                          <a:cs typeface="Arial" panose="020B0604020202020204" pitchFamily="34" charset="0"/>
                        </a:rPr>
                        <a:t>Function effectively as an individual, and as a member or leader in diverse and inclusive teams and in multidisciplinary, face to face, remote and distributed settings.</a:t>
                      </a:r>
                    </a:p>
                    <a:p>
                      <a:pPr marL="112713" indent="0" algn="l" fontAlgn="ct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rPr>
                        <a:t>Understanding and level of practice</a:t>
                      </a: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466511">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rPr>
                        <a:t>PO9: </a:t>
                      </a:r>
                      <a:r>
                        <a:rPr lang="en-MY" sz="1600" b="1" i="0" u="none" strike="noStrike" kern="1200" baseline="0" dirty="0">
                          <a:solidFill>
                            <a:schemeClr val="dk1"/>
                          </a:solidFill>
                          <a:latin typeface="Arial" panose="020B0604020202020204" pitchFamily="34" charset="0"/>
                          <a:ea typeface="+mn-ea"/>
                          <a:cs typeface="Arial" panose="020B0604020202020204" pitchFamily="34" charset="0"/>
                        </a:rPr>
                        <a:t>Communication </a:t>
                      </a:r>
                      <a:endParaRPr kumimoji="0" lang="en-US" sz="1600" b="1"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endParaRP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112713" indent="0" algn="l" fontAlgn="ctr"/>
                      <a:r>
                        <a:rPr lang="en-US" sz="1600" b="0" i="0" kern="1200" dirty="0">
                          <a:solidFill>
                            <a:schemeClr val="tx1"/>
                          </a:solidFill>
                          <a:effectLst/>
                          <a:latin typeface="Arial" panose="020B0604020202020204" pitchFamily="34" charset="0"/>
                          <a:ea typeface="+mn-ea"/>
                          <a:cs typeface="Arial" panose="020B0604020202020204" pitchFamily="34" charset="0"/>
                        </a:rPr>
                        <a:t>Communicate effectively and inclusively on complex engineering activities with the engineering community and with society at large, such as being able to comprehend and write effective reports and design documentation, make effective presentations, taking into account cultural, language, and learning differences.</a:t>
                      </a:r>
                      <a:br>
                        <a:rPr lang="en-US" sz="1600" b="0" i="0" u="none" strike="noStrike" dirty="0">
                          <a:solidFill>
                            <a:srgbClr val="000000"/>
                          </a:solidFill>
                          <a:effectLst/>
                          <a:latin typeface="Arial" panose="020B0604020202020204" pitchFamily="34" charset="0"/>
                          <a:cs typeface="Arial" panose="020B0604020202020204" pitchFamily="34" charset="0"/>
                        </a:rPr>
                      </a:b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rPr>
                        <a:t>Level of communication according to type of activities performed</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endParaRP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2" name="TextBox 1">
            <a:extLst>
              <a:ext uri="{FF2B5EF4-FFF2-40B4-BE49-F238E27FC236}">
                <a16:creationId xmlns:a16="http://schemas.microsoft.com/office/drawing/2014/main" id="{C3B79428-B307-D7B6-E77D-E53C73765762}"/>
              </a:ext>
            </a:extLst>
          </p:cNvPr>
          <p:cNvSpPr txBox="1"/>
          <p:nvPr/>
        </p:nvSpPr>
        <p:spPr>
          <a:xfrm>
            <a:off x="0" y="183218"/>
            <a:ext cx="9143999" cy="553998"/>
          </a:xfrm>
          <a:prstGeom prst="rect">
            <a:avLst/>
          </a:prstGeom>
          <a:noFill/>
        </p:spPr>
        <p:txBody>
          <a:bodyPr wrap="square">
            <a:spAutoFit/>
          </a:bodyPr>
          <a:lstStyle/>
          <a:p>
            <a:pPr algn="ctr"/>
            <a:r>
              <a:rPr lang="en-MY" sz="3000" b="1" dirty="0">
                <a:ln w="13462">
                  <a:solidFill>
                    <a:schemeClr val="tx1">
                      <a:lumMod val="50000"/>
                      <a:lumOff val="50000"/>
                    </a:schemeClr>
                  </a:solidFill>
                  <a:prstDash val="solid"/>
                </a:ln>
                <a:latin typeface="Arial" panose="020B0604020202020204" pitchFamily="34" charset="0"/>
                <a:cs typeface="Arial" panose="020B0604020202020204" pitchFamily="34" charset="0"/>
              </a:rPr>
              <a:t>Linkage of POs with CPS</a:t>
            </a:r>
          </a:p>
        </p:txBody>
      </p:sp>
    </p:spTree>
    <p:extLst>
      <p:ext uri="{BB962C8B-B14F-4D97-AF65-F5344CB8AC3E}">
        <p14:creationId xmlns:p14="http://schemas.microsoft.com/office/powerpoint/2010/main" val="2680935660"/>
      </p:ext>
    </p:extLst>
  </p:cSld>
  <p:clrMapOvr>
    <a:masterClrMapping/>
  </p:clrMapOvr>
  <p:transition spd="med">
    <p:pul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385522308"/>
              </p:ext>
            </p:extLst>
          </p:nvPr>
        </p:nvGraphicFramePr>
        <p:xfrm>
          <a:off x="169792" y="1038933"/>
          <a:ext cx="8816926" cy="3188970"/>
        </p:xfrm>
        <a:graphic>
          <a:graphicData uri="http://schemas.openxmlformats.org/drawingml/2006/table">
            <a:tbl>
              <a:tblPr/>
              <a:tblGrid>
                <a:gridCol w="1572744">
                  <a:extLst>
                    <a:ext uri="{9D8B030D-6E8A-4147-A177-3AD203B41FA5}">
                      <a16:colId xmlns:a16="http://schemas.microsoft.com/office/drawing/2014/main" val="20001"/>
                    </a:ext>
                  </a:extLst>
                </a:gridCol>
                <a:gridCol w="4833628">
                  <a:extLst>
                    <a:ext uri="{9D8B030D-6E8A-4147-A177-3AD203B41FA5}">
                      <a16:colId xmlns:a16="http://schemas.microsoft.com/office/drawing/2014/main" val="888606931"/>
                    </a:ext>
                  </a:extLst>
                </a:gridCol>
                <a:gridCol w="2410554">
                  <a:extLst>
                    <a:ext uri="{9D8B030D-6E8A-4147-A177-3AD203B41FA5}">
                      <a16:colId xmlns:a16="http://schemas.microsoft.com/office/drawing/2014/main" val="20002"/>
                    </a:ext>
                  </a:extLst>
                </a:gridCol>
              </a:tblGrid>
              <a:tr h="4425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MY" sz="1600" b="1" i="0" u="none" strike="noStrike" kern="1200" baseline="0" dirty="0">
                          <a:solidFill>
                            <a:schemeClr val="dk1"/>
                          </a:solidFill>
                          <a:latin typeface="Arial" panose="020B0604020202020204" pitchFamily="34" charset="0"/>
                          <a:ea typeface="+mn-ea"/>
                          <a:cs typeface="Arial" panose="020B0604020202020204" pitchFamily="34" charset="0"/>
                        </a:rPr>
                        <a:t>PO10: </a:t>
                      </a:r>
                      <a:r>
                        <a:rPr kumimoji="0" lang="en-US" sz="1600" b="1" i="0" u="none" strike="noStrike" kern="1200" cap="none" normalizeH="0" baseline="0" dirty="0">
                          <a:ln>
                            <a:noFill/>
                          </a:ln>
                          <a:solidFill>
                            <a:schemeClr val="tx1"/>
                          </a:solidFill>
                          <a:effectLst/>
                          <a:latin typeface="Arial" panose="020B0604020202020204" pitchFamily="34" charset="0"/>
                          <a:ea typeface="ＭＳ Ｐゴシック" charset="0"/>
                          <a:cs typeface="Arial" panose="020B0604020202020204" pitchFamily="34" charset="0"/>
                        </a:rPr>
                        <a:t>Project Management and Finance</a:t>
                      </a:r>
                      <a:endParaRPr kumimoji="0" lang="en-US" sz="1600" b="1"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endParaRP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112713" indent="0" algn="l" fontAlgn="ctr"/>
                      <a:r>
                        <a:rPr lang="en-US" sz="1600" b="0" i="0" kern="1200" dirty="0">
                          <a:solidFill>
                            <a:schemeClr val="tx1"/>
                          </a:solidFill>
                          <a:effectLst/>
                          <a:latin typeface="Arial" panose="020B0604020202020204" pitchFamily="34" charset="0"/>
                          <a:ea typeface="+mn-ea"/>
                          <a:cs typeface="Arial" panose="020B0604020202020204" pitchFamily="34" charset="0"/>
                        </a:rPr>
                        <a:t>Apply knowledge and understanding of engineering management principles and economic decision making and apply these to one’s own work, as a member and leader in a team, and to manage projects in multidisciplinary environments.</a:t>
                      </a:r>
                    </a:p>
                    <a:p>
                      <a:pPr marL="112713" indent="0" algn="l" fontAlgn="ct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rPr>
                        <a:t>Role in and diversity of team </a:t>
                      </a: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628859">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cap="none" normalizeH="0" baseline="0" dirty="0">
                          <a:ln>
                            <a:noFill/>
                          </a:ln>
                          <a:solidFill>
                            <a:schemeClr val="tx1"/>
                          </a:solidFill>
                          <a:effectLst/>
                          <a:latin typeface="Arial" panose="020B0604020202020204" pitchFamily="34" charset="0"/>
                          <a:ea typeface="ＭＳ Ｐゴシック" charset="0"/>
                          <a:cs typeface="Arial" panose="020B0604020202020204" pitchFamily="34" charset="0"/>
                        </a:rPr>
                        <a:t>PO11:         </a:t>
                      </a:r>
                      <a:r>
                        <a:rPr kumimoji="0" lang="en-US" sz="1600" b="1" i="0" u="none" strike="noStrike" kern="1200"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rPr>
                        <a:t>Lifelong Learning </a:t>
                      </a:r>
                      <a:endParaRPr kumimoji="0" lang="en-US" sz="1600" b="1" i="0" u="none" strike="sngStrike" cap="none" normalizeH="0" baseline="0" dirty="0">
                        <a:ln>
                          <a:noFill/>
                        </a:ln>
                        <a:solidFill>
                          <a:schemeClr val="tx1"/>
                        </a:solidFill>
                        <a:effectLst/>
                        <a:latin typeface="Arial" panose="020B0604020202020204" pitchFamily="34" charset="0"/>
                        <a:ea typeface="ＭＳ Ｐゴシック" charset="0"/>
                        <a:cs typeface="Arial" panose="020B0604020202020204" pitchFamily="34" charset="0"/>
                      </a:endParaRP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112713" indent="0" algn="l" fontAlgn="b"/>
                      <a:r>
                        <a:rPr lang="en-US" sz="1600" b="0" i="0" kern="1200" dirty="0" err="1">
                          <a:solidFill>
                            <a:schemeClr val="tx1"/>
                          </a:solidFill>
                          <a:effectLst/>
                          <a:latin typeface="Arial" panose="020B0604020202020204" pitchFamily="34" charset="0"/>
                          <a:ea typeface="+mn-ea"/>
                          <a:cs typeface="Arial" panose="020B0604020202020204" pitchFamily="34" charset="0"/>
                        </a:rPr>
                        <a:t>Recognise</a:t>
                      </a:r>
                      <a:r>
                        <a:rPr lang="en-US" sz="1600" b="0" i="0" kern="1200" dirty="0">
                          <a:solidFill>
                            <a:schemeClr val="tx1"/>
                          </a:solidFill>
                          <a:effectLst/>
                          <a:latin typeface="Arial" panose="020B0604020202020204" pitchFamily="34" charset="0"/>
                          <a:ea typeface="+mn-ea"/>
                          <a:cs typeface="Arial" panose="020B0604020202020204" pitchFamily="34" charset="0"/>
                        </a:rPr>
                        <a:t> the need for and have the preparation and ability for </a:t>
                      </a:r>
                      <a:r>
                        <a:rPr lang="en-US" sz="1600" b="0" i="0" kern="1200" dirty="0" err="1">
                          <a:solidFill>
                            <a:schemeClr val="tx1"/>
                          </a:solidFill>
                          <a:effectLst/>
                          <a:latin typeface="Arial" panose="020B0604020202020204" pitchFamily="34" charset="0"/>
                          <a:ea typeface="+mn-ea"/>
                          <a:cs typeface="Arial" panose="020B0604020202020204" pitchFamily="34" charset="0"/>
                        </a:rPr>
                        <a:t>i</a:t>
                      </a:r>
                      <a:r>
                        <a:rPr lang="en-US" sz="1600" b="0" i="0" kern="1200" dirty="0">
                          <a:solidFill>
                            <a:schemeClr val="tx1"/>
                          </a:solidFill>
                          <a:effectLst/>
                          <a:latin typeface="Arial" panose="020B0604020202020204" pitchFamily="34" charset="0"/>
                          <a:ea typeface="+mn-ea"/>
                          <a:cs typeface="Arial" panose="020B0604020202020204" pitchFamily="34" charset="0"/>
                        </a:rPr>
                        <a:t>) independent and lifelong learning ii) adaptability to new and emerging technologies and iii) critical thinking in the broadest context of technological change.</a:t>
                      </a:r>
                      <a:br>
                        <a:rPr lang="en-US" sz="1600" b="0" i="0" u="none" strike="noStrike" dirty="0">
                          <a:solidFill>
                            <a:srgbClr val="000000"/>
                          </a:solidFill>
                          <a:effectLst/>
                          <a:latin typeface="Arial" panose="020B0604020202020204" pitchFamily="34" charset="0"/>
                          <a:cs typeface="Arial" panose="020B0604020202020204" pitchFamily="34" charset="0"/>
                        </a:rPr>
                      </a:br>
                      <a:br>
                        <a:rPr lang="en-US" sz="1600" b="0" i="0" u="none" strike="noStrike" dirty="0">
                          <a:solidFill>
                            <a:srgbClr val="000000"/>
                          </a:solidFill>
                          <a:effectLst/>
                          <a:latin typeface="Arial" panose="020B0604020202020204" pitchFamily="34" charset="0"/>
                          <a:cs typeface="Arial" panose="020B0604020202020204" pitchFamily="34" charset="0"/>
                        </a:rPr>
                      </a:b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rPr>
                        <a:t>Preparation for and depth of continued learning</a:t>
                      </a: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2" name="TextBox 1">
            <a:extLst>
              <a:ext uri="{FF2B5EF4-FFF2-40B4-BE49-F238E27FC236}">
                <a16:creationId xmlns:a16="http://schemas.microsoft.com/office/drawing/2014/main" id="{3E97DBE9-66B7-940C-41F3-CE7C435B962F}"/>
              </a:ext>
            </a:extLst>
          </p:cNvPr>
          <p:cNvSpPr txBox="1"/>
          <p:nvPr/>
        </p:nvSpPr>
        <p:spPr>
          <a:xfrm>
            <a:off x="0" y="183218"/>
            <a:ext cx="9143999" cy="553998"/>
          </a:xfrm>
          <a:prstGeom prst="rect">
            <a:avLst/>
          </a:prstGeom>
          <a:noFill/>
        </p:spPr>
        <p:txBody>
          <a:bodyPr wrap="square">
            <a:spAutoFit/>
          </a:bodyPr>
          <a:lstStyle/>
          <a:p>
            <a:pPr algn="ctr"/>
            <a:r>
              <a:rPr lang="en-MY" sz="3000" b="1" dirty="0">
                <a:ln w="13462">
                  <a:solidFill>
                    <a:schemeClr val="tx1">
                      <a:lumMod val="50000"/>
                      <a:lumOff val="50000"/>
                    </a:schemeClr>
                  </a:solidFill>
                  <a:prstDash val="solid"/>
                </a:ln>
                <a:latin typeface="Arial" panose="020B0604020202020204" pitchFamily="34" charset="0"/>
                <a:cs typeface="Arial" panose="020B0604020202020204" pitchFamily="34" charset="0"/>
              </a:rPr>
              <a:t>Linkage of POs with CPS</a:t>
            </a:r>
          </a:p>
        </p:txBody>
      </p:sp>
    </p:spTree>
    <p:extLst>
      <p:ext uri="{BB962C8B-B14F-4D97-AF65-F5344CB8AC3E}">
        <p14:creationId xmlns:p14="http://schemas.microsoft.com/office/powerpoint/2010/main" val="2501743287"/>
      </p:ext>
    </p:extLst>
  </p:cSld>
  <p:clrMapOvr>
    <a:masterClrMapping/>
  </p:clrMapOvr>
  <p:transition spd="med">
    <p:pull/>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3">
            <a:extLst>
              <a:ext uri="{FF2B5EF4-FFF2-40B4-BE49-F238E27FC236}">
                <a16:creationId xmlns:a16="http://schemas.microsoft.com/office/drawing/2014/main" id="{6B0ECA15-B795-F9CB-C541-2AAC97573EDE}"/>
              </a:ext>
            </a:extLst>
          </p:cNvPr>
          <p:cNvGraphicFramePr>
            <a:graphicFrameLocks noGrp="1"/>
          </p:cNvGraphicFramePr>
          <p:nvPr>
            <p:extLst>
              <p:ext uri="{D42A27DB-BD31-4B8C-83A1-F6EECF244321}">
                <p14:modId xmlns:p14="http://schemas.microsoft.com/office/powerpoint/2010/main" val="1323800352"/>
              </p:ext>
            </p:extLst>
          </p:nvPr>
        </p:nvGraphicFramePr>
        <p:xfrm>
          <a:off x="4667536" y="892825"/>
          <a:ext cx="4203510" cy="4864240"/>
        </p:xfrm>
        <a:graphic>
          <a:graphicData uri="http://schemas.openxmlformats.org/drawingml/2006/table">
            <a:tbl>
              <a:tblPr firstRow="1" bandRow="1">
                <a:tableStyleId>{5940675A-B579-460E-94D1-54222C63F5DA}</a:tableStyleId>
              </a:tblPr>
              <a:tblGrid>
                <a:gridCol w="717540">
                  <a:extLst>
                    <a:ext uri="{9D8B030D-6E8A-4147-A177-3AD203B41FA5}">
                      <a16:colId xmlns:a16="http://schemas.microsoft.com/office/drawing/2014/main" val="20000"/>
                    </a:ext>
                  </a:extLst>
                </a:gridCol>
                <a:gridCol w="3485970">
                  <a:extLst>
                    <a:ext uri="{9D8B030D-6E8A-4147-A177-3AD203B41FA5}">
                      <a16:colId xmlns:a16="http://schemas.microsoft.com/office/drawing/2014/main" val="20001"/>
                    </a:ext>
                  </a:extLst>
                </a:gridCol>
              </a:tblGrid>
              <a:tr h="460077">
                <a:tc>
                  <a:txBody>
                    <a:bodyPr/>
                    <a:lstStyle/>
                    <a:p>
                      <a:pPr algn="ctr"/>
                      <a:r>
                        <a:rPr lang="en-MY" sz="1600" b="1" kern="1200" dirty="0">
                          <a:solidFill>
                            <a:schemeClr val="tx1"/>
                          </a:solidFill>
                          <a:latin typeface="Arial" panose="020B0604020202020204" pitchFamily="34" charset="0"/>
                          <a:ea typeface="+mn-ea"/>
                          <a:cs typeface="Arial" panose="020B0604020202020204" pitchFamily="34" charset="0"/>
                        </a:rPr>
                        <a:t>WK1</a:t>
                      </a:r>
                      <a:endParaRPr lang="en-US" sz="16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600" kern="1200" dirty="0">
                          <a:solidFill>
                            <a:schemeClr val="tx1"/>
                          </a:solidFill>
                          <a:latin typeface="Arial" panose="020B0604020202020204" pitchFamily="34" charset="0"/>
                          <a:ea typeface="+mn-ea"/>
                          <a:cs typeface="Arial" panose="020B0604020202020204" pitchFamily="34" charset="0"/>
                        </a:rPr>
                        <a:t>Theory-based natural sciences</a:t>
                      </a:r>
                      <a:endParaRPr lang="en-US" sz="16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0"/>
                  </a:ext>
                </a:extLst>
              </a:tr>
              <a:tr h="477605">
                <a:tc>
                  <a:txBody>
                    <a:bodyPr/>
                    <a:lstStyle/>
                    <a:p>
                      <a:pPr algn="ctr"/>
                      <a:r>
                        <a:rPr lang="en-MY" sz="1600" b="1" kern="1200" dirty="0">
                          <a:solidFill>
                            <a:schemeClr val="tx1"/>
                          </a:solidFill>
                          <a:latin typeface="Arial" panose="020B0604020202020204" pitchFamily="34" charset="0"/>
                          <a:ea typeface="+mn-ea"/>
                          <a:cs typeface="Arial" panose="020B0604020202020204" pitchFamily="34" charset="0"/>
                        </a:rPr>
                        <a:t>WK2</a:t>
                      </a:r>
                      <a:endParaRPr lang="en-US" sz="16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600" kern="1200" dirty="0">
                          <a:solidFill>
                            <a:schemeClr val="tx1"/>
                          </a:solidFill>
                          <a:latin typeface="Arial" panose="020B0604020202020204" pitchFamily="34" charset="0"/>
                          <a:ea typeface="+mn-ea"/>
                          <a:cs typeface="Arial" panose="020B0604020202020204" pitchFamily="34" charset="0"/>
                        </a:rPr>
                        <a:t>Conceptually-based mathematics</a:t>
                      </a:r>
                      <a:endParaRPr lang="en-US" sz="16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1"/>
                  </a:ext>
                </a:extLst>
              </a:tr>
              <a:tr h="718509">
                <a:tc>
                  <a:txBody>
                    <a:bodyPr/>
                    <a:lstStyle/>
                    <a:p>
                      <a:pPr algn="ctr"/>
                      <a:r>
                        <a:rPr lang="en-MY" sz="1600" b="1" kern="1200" dirty="0">
                          <a:solidFill>
                            <a:schemeClr val="tx1"/>
                          </a:solidFill>
                          <a:latin typeface="Arial" panose="020B0604020202020204" pitchFamily="34" charset="0"/>
                          <a:ea typeface="+mn-ea"/>
                          <a:cs typeface="Arial" panose="020B0604020202020204" pitchFamily="34" charset="0"/>
                        </a:rPr>
                        <a:t>WK3</a:t>
                      </a:r>
                      <a:endParaRPr lang="en-US" sz="16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600" kern="1200" dirty="0">
                          <a:solidFill>
                            <a:schemeClr val="tx1"/>
                          </a:solidFill>
                          <a:latin typeface="Arial" panose="020B0604020202020204" pitchFamily="34" charset="0"/>
                          <a:ea typeface="+mn-ea"/>
                          <a:cs typeface="Arial" panose="020B0604020202020204" pitchFamily="34" charset="0"/>
                        </a:rPr>
                        <a:t>Theory-based engineering fundamentals</a:t>
                      </a:r>
                      <a:endParaRPr lang="en-US" sz="16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2"/>
                  </a:ext>
                </a:extLst>
              </a:tr>
              <a:tr h="718509">
                <a:tc>
                  <a:txBody>
                    <a:bodyPr/>
                    <a:lstStyle/>
                    <a:p>
                      <a:pPr algn="ctr"/>
                      <a:r>
                        <a:rPr lang="en-MY" sz="1600" b="1" kern="1200" dirty="0">
                          <a:solidFill>
                            <a:schemeClr val="tx1"/>
                          </a:solidFill>
                          <a:latin typeface="Arial" panose="020B0604020202020204" pitchFamily="34" charset="0"/>
                          <a:ea typeface="+mn-ea"/>
                          <a:cs typeface="Arial" panose="020B0604020202020204" pitchFamily="34" charset="0"/>
                        </a:rPr>
                        <a:t>WK4</a:t>
                      </a:r>
                      <a:endParaRPr lang="en-US" sz="16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600" kern="1200" dirty="0">
                          <a:solidFill>
                            <a:schemeClr val="tx1"/>
                          </a:solidFill>
                          <a:latin typeface="Arial" panose="020B0604020202020204" pitchFamily="34" charset="0"/>
                          <a:ea typeface="+mn-ea"/>
                          <a:cs typeface="Arial" panose="020B0604020202020204" pitchFamily="34" charset="0"/>
                        </a:rPr>
                        <a:t>Engineering specialist knowledge for practice</a:t>
                      </a:r>
                      <a:endParaRPr lang="en-US" sz="16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3"/>
                  </a:ext>
                </a:extLst>
              </a:tr>
              <a:tr h="477605">
                <a:tc>
                  <a:txBody>
                    <a:bodyPr/>
                    <a:lstStyle/>
                    <a:p>
                      <a:pPr algn="ctr"/>
                      <a:r>
                        <a:rPr lang="en-MY" sz="1600" b="1" kern="1200" dirty="0">
                          <a:solidFill>
                            <a:schemeClr val="tx1"/>
                          </a:solidFill>
                          <a:latin typeface="Arial" panose="020B0604020202020204" pitchFamily="34" charset="0"/>
                          <a:ea typeface="+mn-ea"/>
                          <a:cs typeface="Arial" panose="020B0604020202020204" pitchFamily="34" charset="0"/>
                        </a:rPr>
                        <a:t>WK5</a:t>
                      </a:r>
                      <a:endParaRPr lang="en-US" sz="16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600" kern="1200" dirty="0">
                          <a:solidFill>
                            <a:schemeClr val="tx1"/>
                          </a:solidFill>
                          <a:latin typeface="Arial" panose="020B0604020202020204" pitchFamily="34" charset="0"/>
                          <a:ea typeface="+mn-ea"/>
                          <a:cs typeface="Arial" panose="020B0604020202020204" pitchFamily="34" charset="0"/>
                        </a:rPr>
                        <a:t>Engineering design and operations</a:t>
                      </a:r>
                      <a:endParaRPr lang="en-US" sz="16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4"/>
                  </a:ext>
                </a:extLst>
              </a:tr>
              <a:tr h="477605">
                <a:tc>
                  <a:txBody>
                    <a:bodyPr/>
                    <a:lstStyle/>
                    <a:p>
                      <a:pPr algn="ctr"/>
                      <a:r>
                        <a:rPr lang="en-MY" sz="1600" b="1" kern="1200" dirty="0">
                          <a:solidFill>
                            <a:schemeClr val="tx1"/>
                          </a:solidFill>
                          <a:latin typeface="Arial" panose="020B0604020202020204" pitchFamily="34" charset="0"/>
                          <a:ea typeface="+mn-ea"/>
                          <a:cs typeface="Arial" panose="020B0604020202020204" pitchFamily="34" charset="0"/>
                        </a:rPr>
                        <a:t>WK6</a:t>
                      </a:r>
                      <a:endParaRPr lang="en-US" sz="16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600" kern="1200" dirty="0">
                          <a:solidFill>
                            <a:schemeClr val="tx1"/>
                          </a:solidFill>
                          <a:latin typeface="Arial" panose="020B0604020202020204" pitchFamily="34" charset="0"/>
                          <a:ea typeface="+mn-ea"/>
                          <a:cs typeface="Arial" panose="020B0604020202020204" pitchFamily="34" charset="0"/>
                        </a:rPr>
                        <a:t>Engineering practice (technology)</a:t>
                      </a:r>
                      <a:endParaRPr lang="en-US" sz="16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5"/>
                  </a:ext>
                </a:extLst>
              </a:tr>
              <a:tr h="477605">
                <a:tc>
                  <a:txBody>
                    <a:bodyPr/>
                    <a:lstStyle/>
                    <a:p>
                      <a:pPr algn="ctr"/>
                      <a:r>
                        <a:rPr lang="en-MY" sz="1600" b="1" kern="1200" dirty="0">
                          <a:solidFill>
                            <a:schemeClr val="tx1"/>
                          </a:solidFill>
                          <a:latin typeface="Arial" panose="020B0604020202020204" pitchFamily="34" charset="0"/>
                          <a:ea typeface="+mn-ea"/>
                          <a:cs typeface="Arial" panose="020B0604020202020204" pitchFamily="34" charset="0"/>
                        </a:rPr>
                        <a:t>WK7</a:t>
                      </a:r>
                      <a:endParaRPr lang="en-US" sz="16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600" kern="1200" dirty="0">
                          <a:solidFill>
                            <a:schemeClr val="tx1"/>
                          </a:solidFill>
                          <a:latin typeface="Arial" panose="020B0604020202020204" pitchFamily="34" charset="0"/>
                          <a:ea typeface="+mn-ea"/>
                          <a:cs typeface="Arial" panose="020B0604020202020204" pitchFamily="34" charset="0"/>
                        </a:rPr>
                        <a:t>Engineering in society</a:t>
                      </a:r>
                      <a:endParaRPr lang="en-US" sz="16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6"/>
                  </a:ext>
                </a:extLst>
              </a:tr>
              <a:tr h="477605">
                <a:tc>
                  <a:txBody>
                    <a:bodyPr/>
                    <a:lstStyle/>
                    <a:p>
                      <a:pPr algn="ctr"/>
                      <a:r>
                        <a:rPr lang="en-MY" sz="1600" b="1" kern="1200" dirty="0">
                          <a:solidFill>
                            <a:schemeClr val="tx1"/>
                          </a:solidFill>
                          <a:latin typeface="Arial" panose="020B0604020202020204" pitchFamily="34" charset="0"/>
                          <a:ea typeface="+mn-ea"/>
                          <a:cs typeface="Arial" panose="020B0604020202020204" pitchFamily="34" charset="0"/>
                        </a:rPr>
                        <a:t>WK8</a:t>
                      </a:r>
                      <a:endParaRPr lang="en-US" sz="16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600" kern="1200" dirty="0">
                          <a:solidFill>
                            <a:schemeClr val="tx1"/>
                          </a:solidFill>
                          <a:latin typeface="Arial" panose="020B0604020202020204" pitchFamily="34" charset="0"/>
                          <a:ea typeface="+mn-ea"/>
                          <a:cs typeface="Arial" panose="020B0604020202020204" pitchFamily="34" charset="0"/>
                        </a:rPr>
                        <a:t>Research literature</a:t>
                      </a:r>
                      <a:endParaRPr lang="en-US" sz="16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7"/>
                  </a:ext>
                </a:extLst>
              </a:tr>
              <a:tr h="477605">
                <a:tc>
                  <a:txBody>
                    <a:bodyPr/>
                    <a:lstStyle/>
                    <a:p>
                      <a:pPr algn="ctr"/>
                      <a:r>
                        <a:rPr lang="en-US" sz="1600" b="1" kern="1200" dirty="0">
                          <a:solidFill>
                            <a:schemeClr val="tx1"/>
                          </a:solidFill>
                          <a:latin typeface="Arial" panose="020B0604020202020204" pitchFamily="34" charset="0"/>
                          <a:ea typeface="+mn-ea"/>
                          <a:cs typeface="Arial" panose="020B0604020202020204" pitchFamily="34" charset="0"/>
                        </a:rPr>
                        <a:t>WK9</a:t>
                      </a:r>
                    </a:p>
                  </a:txBody>
                  <a:tcPr anchor="ctr"/>
                </a:tc>
                <a:tc>
                  <a:txBody>
                    <a:bodyPr/>
                    <a:lstStyle/>
                    <a:p>
                      <a:pPr algn="l"/>
                      <a:r>
                        <a:rPr lang="en-US" sz="1600" kern="1200" dirty="0">
                          <a:solidFill>
                            <a:schemeClr val="tx1"/>
                          </a:solidFill>
                          <a:latin typeface="Arial" panose="020B0604020202020204" pitchFamily="34" charset="0"/>
                          <a:ea typeface="+mn-ea"/>
                          <a:cs typeface="Arial" panose="020B0604020202020204" pitchFamily="34" charset="0"/>
                        </a:rPr>
                        <a:t>Ethics, inclusive behavior and conduct</a:t>
                      </a:r>
                    </a:p>
                  </a:txBody>
                  <a:tcPr anchor="ctr"/>
                </a:tc>
                <a:extLst>
                  <a:ext uri="{0D108BD9-81ED-4DB2-BD59-A6C34878D82A}">
                    <a16:rowId xmlns:a16="http://schemas.microsoft.com/office/drawing/2014/main" val="4159091922"/>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46977049"/>
              </p:ext>
            </p:extLst>
          </p:nvPr>
        </p:nvGraphicFramePr>
        <p:xfrm>
          <a:off x="696337" y="932575"/>
          <a:ext cx="3382178" cy="3524161"/>
        </p:xfrm>
        <a:graphic>
          <a:graphicData uri="http://schemas.openxmlformats.org/drawingml/2006/table">
            <a:tbl>
              <a:tblPr firstRow="1" bandRow="1">
                <a:tableStyleId>{2D5ABB26-0587-4C30-8999-92F81FD0307C}</a:tableStyleId>
              </a:tblPr>
              <a:tblGrid>
                <a:gridCol w="604819">
                  <a:extLst>
                    <a:ext uri="{9D8B030D-6E8A-4147-A177-3AD203B41FA5}">
                      <a16:colId xmlns:a16="http://schemas.microsoft.com/office/drawing/2014/main" val="20000"/>
                    </a:ext>
                  </a:extLst>
                </a:gridCol>
                <a:gridCol w="2777359">
                  <a:extLst>
                    <a:ext uri="{9D8B030D-6E8A-4147-A177-3AD203B41FA5}">
                      <a16:colId xmlns:a16="http://schemas.microsoft.com/office/drawing/2014/main" val="20001"/>
                    </a:ext>
                  </a:extLst>
                </a:gridCol>
              </a:tblGrid>
              <a:tr h="531451">
                <a:tc>
                  <a:txBody>
                    <a:bodyPr/>
                    <a:lstStyle/>
                    <a:p>
                      <a:r>
                        <a:rPr lang="en-MY" sz="1600" b="1" dirty="0">
                          <a:solidFill>
                            <a:srgbClr val="000000"/>
                          </a:solidFill>
                          <a:latin typeface="Arial" panose="020B0604020202020204" pitchFamily="34" charset="0"/>
                          <a:cs typeface="Arial" panose="020B0604020202020204" pitchFamily="34" charset="0"/>
                        </a:rPr>
                        <a:t>WP1</a:t>
                      </a:r>
                    </a:p>
                  </a:txBody>
                  <a:tcPr marL="68587" marR="68587" marT="31884" marB="31884">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MY" sz="1600" b="0" dirty="0">
                          <a:latin typeface="Arial" panose="020B0604020202020204" pitchFamily="34" charset="0"/>
                          <a:cs typeface="Arial" panose="020B0604020202020204" pitchFamily="34" charset="0"/>
                        </a:rPr>
                        <a:t>Depth of Knowledge</a:t>
                      </a:r>
                      <a:r>
                        <a:rPr lang="en-MY" sz="1600" b="0" baseline="0" dirty="0">
                          <a:latin typeface="Arial" panose="020B0604020202020204" pitchFamily="34" charset="0"/>
                          <a:cs typeface="Arial" panose="020B0604020202020204" pitchFamily="34" charset="0"/>
                        </a:rPr>
                        <a:t> required</a:t>
                      </a:r>
                      <a:endParaRPr lang="en-MY" sz="1600" b="0" dirty="0">
                        <a:latin typeface="Arial" panose="020B0604020202020204" pitchFamily="34" charset="0"/>
                        <a:cs typeface="Arial" panose="020B0604020202020204" pitchFamily="34" charset="0"/>
                      </a:endParaRPr>
                    </a:p>
                  </a:txBody>
                  <a:tcPr marL="68587" marR="68587" marT="31884" marB="31884">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498108">
                <a:tc>
                  <a:txBody>
                    <a:bodyPr/>
                    <a:lstStyle/>
                    <a:p>
                      <a:r>
                        <a:rPr lang="en-MY" sz="1600" b="1" dirty="0">
                          <a:solidFill>
                            <a:srgbClr val="000000"/>
                          </a:solidFill>
                          <a:latin typeface="Arial" panose="020B0604020202020204" pitchFamily="34" charset="0"/>
                          <a:cs typeface="Arial" panose="020B0604020202020204" pitchFamily="34" charset="0"/>
                        </a:rPr>
                        <a:t>WP2</a:t>
                      </a:r>
                    </a:p>
                  </a:txBody>
                  <a:tcPr marL="68587" marR="68587" marT="31884" marB="31884">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600" b="0" dirty="0">
                          <a:latin typeface="Arial" panose="020B0604020202020204" pitchFamily="34" charset="0"/>
                          <a:cs typeface="Arial" panose="020B0604020202020204" pitchFamily="34" charset="0"/>
                        </a:rPr>
                        <a:t>Range of conflicting</a:t>
                      </a:r>
                      <a:r>
                        <a:rPr lang="en-US" sz="1600" b="0" baseline="0" dirty="0">
                          <a:latin typeface="Arial" panose="020B0604020202020204" pitchFamily="34" charset="0"/>
                          <a:cs typeface="Arial" panose="020B0604020202020204" pitchFamily="34" charset="0"/>
                        </a:rPr>
                        <a:t> requirements</a:t>
                      </a:r>
                      <a:endParaRPr lang="en-MY" sz="1600" b="0" dirty="0">
                        <a:latin typeface="Arial" panose="020B0604020202020204" pitchFamily="34" charset="0"/>
                        <a:cs typeface="Arial" panose="020B0604020202020204" pitchFamily="34" charset="0"/>
                      </a:endParaRPr>
                    </a:p>
                  </a:txBody>
                  <a:tcPr marL="68587" marR="68587" marT="31884" marB="31884">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510318">
                <a:tc>
                  <a:txBody>
                    <a:bodyPr/>
                    <a:lstStyle/>
                    <a:p>
                      <a:r>
                        <a:rPr lang="en-MY" sz="1600" b="1" dirty="0">
                          <a:solidFill>
                            <a:srgbClr val="000000"/>
                          </a:solidFill>
                          <a:latin typeface="Arial" panose="020B0604020202020204" pitchFamily="34" charset="0"/>
                          <a:cs typeface="Arial" panose="020B0604020202020204" pitchFamily="34" charset="0"/>
                        </a:rPr>
                        <a:t>WP3</a:t>
                      </a:r>
                    </a:p>
                  </a:txBody>
                  <a:tcPr marL="68587" marR="68587" marT="31884" marB="31884">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MY" sz="1600" b="0" u="none" strike="noStrike" kern="1200" baseline="0" dirty="0">
                          <a:latin typeface="Arial" panose="020B0604020202020204" pitchFamily="34" charset="0"/>
                          <a:cs typeface="Arial" panose="020B0604020202020204" pitchFamily="34" charset="0"/>
                        </a:rPr>
                        <a:t>Depth of analysis required</a:t>
                      </a:r>
                    </a:p>
                  </a:txBody>
                  <a:tcPr marL="68587" marR="68587" marT="31884" marB="31884">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11545">
                <a:tc>
                  <a:txBody>
                    <a:bodyPr/>
                    <a:lstStyle/>
                    <a:p>
                      <a:r>
                        <a:rPr lang="en-MY" sz="1600" b="1" dirty="0">
                          <a:solidFill>
                            <a:srgbClr val="000000"/>
                          </a:solidFill>
                          <a:latin typeface="Arial" panose="020B0604020202020204" pitchFamily="34" charset="0"/>
                          <a:cs typeface="Arial" panose="020B0604020202020204" pitchFamily="34" charset="0"/>
                        </a:rPr>
                        <a:t>WP4</a:t>
                      </a:r>
                    </a:p>
                  </a:txBody>
                  <a:tcPr marL="68585" marR="68585" marT="34262" marB="34262">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600" b="0" dirty="0">
                          <a:latin typeface="Arial" panose="020B0604020202020204" pitchFamily="34" charset="0"/>
                          <a:cs typeface="Arial" panose="020B0604020202020204" pitchFamily="34" charset="0"/>
                        </a:rPr>
                        <a:t>Familiarity of issues</a:t>
                      </a:r>
                      <a:endParaRPr lang="en-MY" sz="1600" b="0" dirty="0">
                        <a:latin typeface="Arial" panose="020B0604020202020204" pitchFamily="34" charset="0"/>
                        <a:cs typeface="Arial" panose="020B0604020202020204" pitchFamily="34" charset="0"/>
                      </a:endParaRPr>
                    </a:p>
                  </a:txBody>
                  <a:tcPr marL="68585" marR="68585" marT="34262" marB="34262">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3"/>
                  </a:ext>
                </a:extLst>
              </a:tr>
              <a:tr h="315652">
                <a:tc>
                  <a:txBody>
                    <a:bodyPr/>
                    <a:lstStyle/>
                    <a:p>
                      <a:r>
                        <a:rPr lang="en-MY" sz="1600" b="1" dirty="0">
                          <a:solidFill>
                            <a:srgbClr val="000000"/>
                          </a:solidFill>
                          <a:latin typeface="Arial" panose="020B0604020202020204" pitchFamily="34" charset="0"/>
                          <a:cs typeface="Arial" panose="020B0604020202020204" pitchFamily="34" charset="0"/>
                        </a:rPr>
                        <a:t>WP5</a:t>
                      </a:r>
                    </a:p>
                  </a:txBody>
                  <a:tcPr marL="68585" marR="68585" marT="34262" marB="34262">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MY" sz="1600" b="0" i="0" u="none" strike="noStrike" kern="1200" baseline="0" dirty="0">
                          <a:solidFill>
                            <a:schemeClr val="dk1"/>
                          </a:solidFill>
                          <a:latin typeface="Arial" panose="020B0604020202020204" pitchFamily="34" charset="0"/>
                          <a:ea typeface="+mn-ea"/>
                          <a:cs typeface="Arial" panose="020B0604020202020204" pitchFamily="34" charset="0"/>
                        </a:rPr>
                        <a:t>Extent of applicable codes </a:t>
                      </a:r>
                      <a:endParaRPr lang="en-MY" sz="1600" b="0" dirty="0">
                        <a:solidFill>
                          <a:srgbClr val="0000FF"/>
                        </a:solidFill>
                        <a:latin typeface="Arial" panose="020B0604020202020204" pitchFamily="34" charset="0"/>
                        <a:cs typeface="Arial" panose="020B0604020202020204" pitchFamily="34" charset="0"/>
                      </a:endParaRPr>
                    </a:p>
                  </a:txBody>
                  <a:tcPr marL="68585" marR="68585" marT="34262" marB="34262">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4"/>
                  </a:ext>
                </a:extLst>
              </a:tr>
              <a:tr h="720017">
                <a:tc>
                  <a:txBody>
                    <a:bodyPr/>
                    <a:lstStyle/>
                    <a:p>
                      <a:r>
                        <a:rPr lang="en-MY" sz="1600" b="1" dirty="0">
                          <a:solidFill>
                            <a:srgbClr val="000000"/>
                          </a:solidFill>
                          <a:latin typeface="Arial" panose="020B0604020202020204" pitchFamily="34" charset="0"/>
                          <a:cs typeface="Arial" panose="020B0604020202020204" pitchFamily="34" charset="0"/>
                        </a:rPr>
                        <a:t>WP6</a:t>
                      </a:r>
                    </a:p>
                  </a:txBody>
                  <a:tcPr marL="68585" marR="68585" marT="34253" marB="3425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MY" sz="1600" b="0" i="0" u="none" strike="noStrike" kern="1200" baseline="0" dirty="0">
                          <a:solidFill>
                            <a:schemeClr val="dk1"/>
                          </a:solidFill>
                          <a:latin typeface="Arial" panose="020B0604020202020204" pitchFamily="34" charset="0"/>
                          <a:ea typeface="+mn-ea"/>
                          <a:cs typeface="Arial" panose="020B0604020202020204" pitchFamily="34" charset="0"/>
                        </a:rPr>
                        <a:t>Extent of stakeholder</a:t>
                      </a:r>
                    </a:p>
                    <a:p>
                      <a:r>
                        <a:rPr lang="en-MY" sz="1600" b="0" i="0" u="none" strike="noStrike" kern="1200" baseline="0" dirty="0">
                          <a:solidFill>
                            <a:schemeClr val="dk1"/>
                          </a:solidFill>
                          <a:latin typeface="Arial" panose="020B0604020202020204" pitchFamily="34" charset="0"/>
                          <a:ea typeface="+mn-ea"/>
                          <a:cs typeface="Arial" panose="020B0604020202020204" pitchFamily="34" charset="0"/>
                        </a:rPr>
                        <a:t>involvement and level of conflicting requirements</a:t>
                      </a:r>
                      <a:endParaRPr lang="en-MY" sz="1600" b="0" dirty="0">
                        <a:latin typeface="Arial" panose="020B0604020202020204" pitchFamily="34" charset="0"/>
                        <a:cs typeface="Arial" panose="020B0604020202020204" pitchFamily="34" charset="0"/>
                      </a:endParaRPr>
                    </a:p>
                  </a:txBody>
                  <a:tcPr marL="68585" marR="68585" marT="34253" marB="3425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502902">
                <a:tc>
                  <a:txBody>
                    <a:bodyPr/>
                    <a:lstStyle/>
                    <a:p>
                      <a:r>
                        <a:rPr lang="en-MY" sz="1600" b="1" dirty="0">
                          <a:solidFill>
                            <a:srgbClr val="000000"/>
                          </a:solidFill>
                          <a:latin typeface="Arial" panose="020B0604020202020204" pitchFamily="34" charset="0"/>
                          <a:cs typeface="Arial" panose="020B0604020202020204" pitchFamily="34" charset="0"/>
                        </a:rPr>
                        <a:t>WP7</a:t>
                      </a:r>
                    </a:p>
                  </a:txBody>
                  <a:tcPr marL="68585" marR="68585" marT="34281" marB="34281">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600" b="0" dirty="0">
                          <a:latin typeface="Arial" panose="020B0604020202020204" pitchFamily="34" charset="0"/>
                          <a:cs typeface="Arial" panose="020B0604020202020204" pitchFamily="34" charset="0"/>
                        </a:rPr>
                        <a:t>Interdependence</a:t>
                      </a:r>
                      <a:endParaRPr lang="en-MY" sz="1600" b="0" dirty="0">
                        <a:solidFill>
                          <a:srgbClr val="0000FF"/>
                        </a:solidFill>
                        <a:latin typeface="Arial" panose="020B0604020202020204" pitchFamily="34" charset="0"/>
                        <a:cs typeface="Arial" panose="020B0604020202020204" pitchFamily="34" charset="0"/>
                      </a:endParaRPr>
                    </a:p>
                  </a:txBody>
                  <a:tcPr marL="68585" marR="68585" marT="34281" marB="34281">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5" name="Rectangle 4"/>
          <p:cNvSpPr/>
          <p:nvPr/>
        </p:nvSpPr>
        <p:spPr>
          <a:xfrm>
            <a:off x="675766" y="918191"/>
            <a:ext cx="3384737" cy="561861"/>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667536" y="1844237"/>
            <a:ext cx="4203510" cy="697151"/>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667536" y="2571445"/>
            <a:ext cx="4203510" cy="669665"/>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667536" y="3277068"/>
            <a:ext cx="4203510" cy="510425"/>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685548" y="3739497"/>
            <a:ext cx="4185498" cy="510426"/>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685549" y="4712352"/>
            <a:ext cx="4185497" cy="510426"/>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8F1F4205-0493-1FB0-384C-E19F547E4BAC}"/>
              </a:ext>
            </a:extLst>
          </p:cNvPr>
          <p:cNvSpPr txBox="1"/>
          <p:nvPr/>
        </p:nvSpPr>
        <p:spPr>
          <a:xfrm>
            <a:off x="0" y="183218"/>
            <a:ext cx="9143999" cy="553998"/>
          </a:xfrm>
          <a:prstGeom prst="rect">
            <a:avLst/>
          </a:prstGeom>
          <a:noFill/>
        </p:spPr>
        <p:txBody>
          <a:bodyPr wrap="square">
            <a:spAutoFit/>
          </a:bodyPr>
          <a:lstStyle/>
          <a:p>
            <a:pPr algn="ctr"/>
            <a:r>
              <a:rPr lang="en-MY" sz="3000" b="1" dirty="0">
                <a:ln w="13462">
                  <a:solidFill>
                    <a:schemeClr val="tx1">
                      <a:lumMod val="50000"/>
                      <a:lumOff val="50000"/>
                    </a:schemeClr>
                  </a:solidFill>
                  <a:prstDash val="solid"/>
                </a:ln>
                <a:latin typeface="Arial" panose="020B0604020202020204" pitchFamily="34" charset="0"/>
                <a:cs typeface="Arial" panose="020B0604020202020204" pitchFamily="34" charset="0"/>
              </a:rPr>
              <a:t>Linkage between WP &amp; WK</a:t>
            </a:r>
          </a:p>
        </p:txBody>
      </p:sp>
    </p:spTree>
    <p:extLst>
      <p:ext uri="{BB962C8B-B14F-4D97-AF65-F5344CB8AC3E}">
        <p14:creationId xmlns:p14="http://schemas.microsoft.com/office/powerpoint/2010/main" val="3476032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up)">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up)">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up)">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up)">
                                      <p:cBhvr>
                                        <p:cTn id="35" dur="500"/>
                                        <p:tgtEl>
                                          <p:spTgt spid="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wipe(up)">
                                      <p:cBhvr>
                                        <p:cTn id="4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9161" y="639193"/>
            <a:ext cx="3854844" cy="3573516"/>
          </a:xfrm>
        </p:spPr>
        <p:txBody>
          <a:bodyPr vert="horz" lIns="91440" tIns="45720" rIns="91440" bIns="45720" rtlCol="0" anchor="b">
            <a:normAutofit/>
          </a:bodyPr>
          <a:lstStyle/>
          <a:p>
            <a:pPr defTabSz="914400"/>
            <a:r>
              <a:rPr lang="en-US" sz="3600" b="1" kern="1200" dirty="0">
                <a:solidFill>
                  <a:schemeClr val="tx1"/>
                </a:solidFill>
                <a:latin typeface="Arial" panose="020B0604020202020204" pitchFamily="34" charset="0"/>
                <a:cs typeface="Arial" panose="020B0604020202020204" pitchFamily="34" charset="0"/>
              </a:rPr>
              <a:t>COMPLEX ENGINEERING</a:t>
            </a:r>
            <a:br>
              <a:rPr lang="en-US" sz="3600" b="1" kern="1200" dirty="0">
                <a:solidFill>
                  <a:schemeClr val="tx1"/>
                </a:solidFill>
                <a:latin typeface="Arial" panose="020B0604020202020204" pitchFamily="34" charset="0"/>
                <a:cs typeface="Arial" panose="020B0604020202020204" pitchFamily="34" charset="0"/>
              </a:rPr>
            </a:br>
            <a:r>
              <a:rPr lang="en-US" sz="3600" b="1" kern="1200" dirty="0">
                <a:solidFill>
                  <a:schemeClr val="tx1"/>
                </a:solidFill>
                <a:latin typeface="Arial" panose="020B0604020202020204" pitchFamily="34" charset="0"/>
                <a:cs typeface="Arial" panose="020B0604020202020204" pitchFamily="34" charset="0"/>
              </a:rPr>
              <a:t>ACTIVITIES</a:t>
            </a:r>
            <a:br>
              <a:rPr lang="en-US" sz="3600" b="1" kern="1200" dirty="0">
                <a:solidFill>
                  <a:schemeClr val="tx1"/>
                </a:solidFill>
                <a:latin typeface="Arial" panose="020B0604020202020204" pitchFamily="34" charset="0"/>
                <a:cs typeface="Arial" panose="020B0604020202020204" pitchFamily="34" charset="0"/>
              </a:rPr>
            </a:br>
            <a:r>
              <a:rPr lang="en-US" sz="3600" b="1" kern="1200" dirty="0">
                <a:solidFill>
                  <a:schemeClr val="tx1"/>
                </a:solidFill>
                <a:latin typeface="Arial" panose="020B0604020202020204" pitchFamily="34" charset="0"/>
                <a:cs typeface="Arial" panose="020B0604020202020204" pitchFamily="34" charset="0"/>
              </a:rPr>
              <a:t>(EA)</a:t>
            </a:r>
            <a:endParaRPr lang="en-US" sz="3600" kern="1200" dirty="0">
              <a:solidFill>
                <a:schemeClr val="tx1"/>
              </a:solidFill>
              <a:latin typeface="Arial" panose="020B0604020202020204" pitchFamily="34" charset="0"/>
              <a:cs typeface="Arial" panose="020B0604020202020204" pitchFamily="34" charset="0"/>
            </a:endParaRPr>
          </a:p>
        </p:txBody>
      </p:sp>
      <p:sp>
        <p:nvSpPr>
          <p:cNvPr id="10"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458" y="4409267"/>
            <a:ext cx="2441321" cy="18288"/>
          </a:xfrm>
          <a:custGeom>
            <a:avLst/>
            <a:gdLst>
              <a:gd name="connsiteX0" fmla="*/ 0 w 2441321"/>
              <a:gd name="connsiteY0" fmla="*/ 0 h 18288"/>
              <a:gd name="connsiteX1" fmla="*/ 585917 w 2441321"/>
              <a:gd name="connsiteY1" fmla="*/ 0 h 18288"/>
              <a:gd name="connsiteX2" fmla="*/ 1196247 w 2441321"/>
              <a:gd name="connsiteY2" fmla="*/ 0 h 18288"/>
              <a:gd name="connsiteX3" fmla="*/ 1806578 w 2441321"/>
              <a:gd name="connsiteY3" fmla="*/ 0 h 18288"/>
              <a:gd name="connsiteX4" fmla="*/ 2441321 w 2441321"/>
              <a:gd name="connsiteY4" fmla="*/ 0 h 18288"/>
              <a:gd name="connsiteX5" fmla="*/ 2441321 w 2441321"/>
              <a:gd name="connsiteY5" fmla="*/ 18288 h 18288"/>
              <a:gd name="connsiteX6" fmla="*/ 1830991 w 2441321"/>
              <a:gd name="connsiteY6" fmla="*/ 18288 h 18288"/>
              <a:gd name="connsiteX7" fmla="*/ 1269487 w 2441321"/>
              <a:gd name="connsiteY7" fmla="*/ 18288 h 18288"/>
              <a:gd name="connsiteX8" fmla="*/ 707983 w 2441321"/>
              <a:gd name="connsiteY8" fmla="*/ 18288 h 18288"/>
              <a:gd name="connsiteX9" fmla="*/ 0 w 2441321"/>
              <a:gd name="connsiteY9" fmla="*/ 18288 h 18288"/>
              <a:gd name="connsiteX10" fmla="*/ 0 w 2441321"/>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41321" h="18288" fill="none" extrusionOk="0">
                <a:moveTo>
                  <a:pt x="0" y="0"/>
                </a:moveTo>
                <a:cubicBezTo>
                  <a:pt x="273217" y="-17533"/>
                  <a:pt x="355785" y="-4171"/>
                  <a:pt x="585917" y="0"/>
                </a:cubicBezTo>
                <a:cubicBezTo>
                  <a:pt x="816049" y="4171"/>
                  <a:pt x="991446" y="-9419"/>
                  <a:pt x="1196247" y="0"/>
                </a:cubicBezTo>
                <a:cubicBezTo>
                  <a:pt x="1401048" y="9419"/>
                  <a:pt x="1589984" y="-731"/>
                  <a:pt x="1806578" y="0"/>
                </a:cubicBezTo>
                <a:cubicBezTo>
                  <a:pt x="2023172" y="731"/>
                  <a:pt x="2247754" y="8393"/>
                  <a:pt x="2441321" y="0"/>
                </a:cubicBezTo>
                <a:cubicBezTo>
                  <a:pt x="2441167" y="8655"/>
                  <a:pt x="2440437" y="9975"/>
                  <a:pt x="2441321" y="18288"/>
                </a:cubicBezTo>
                <a:cubicBezTo>
                  <a:pt x="2169723" y="30506"/>
                  <a:pt x="2045712" y="39140"/>
                  <a:pt x="1830991" y="18288"/>
                </a:cubicBezTo>
                <a:cubicBezTo>
                  <a:pt x="1616270" y="-2564"/>
                  <a:pt x="1505876" y="3949"/>
                  <a:pt x="1269487" y="18288"/>
                </a:cubicBezTo>
                <a:cubicBezTo>
                  <a:pt x="1033098" y="32627"/>
                  <a:pt x="908661" y="41191"/>
                  <a:pt x="707983" y="18288"/>
                </a:cubicBezTo>
                <a:cubicBezTo>
                  <a:pt x="507305" y="-4615"/>
                  <a:pt x="333592" y="20759"/>
                  <a:pt x="0" y="18288"/>
                </a:cubicBezTo>
                <a:cubicBezTo>
                  <a:pt x="-688" y="11716"/>
                  <a:pt x="875" y="6357"/>
                  <a:pt x="0" y="0"/>
                </a:cubicBezTo>
                <a:close/>
              </a:path>
              <a:path w="2441321" h="18288" stroke="0" extrusionOk="0">
                <a:moveTo>
                  <a:pt x="0" y="0"/>
                </a:moveTo>
                <a:cubicBezTo>
                  <a:pt x="207071" y="-14617"/>
                  <a:pt x="444194" y="-15606"/>
                  <a:pt x="585917" y="0"/>
                </a:cubicBezTo>
                <a:cubicBezTo>
                  <a:pt x="727640" y="15606"/>
                  <a:pt x="904326" y="-79"/>
                  <a:pt x="1123008" y="0"/>
                </a:cubicBezTo>
                <a:cubicBezTo>
                  <a:pt x="1341690" y="79"/>
                  <a:pt x="1600014" y="10401"/>
                  <a:pt x="1782164" y="0"/>
                </a:cubicBezTo>
                <a:cubicBezTo>
                  <a:pt x="1964314" y="-10401"/>
                  <a:pt x="2143537" y="-21488"/>
                  <a:pt x="2441321" y="0"/>
                </a:cubicBezTo>
                <a:cubicBezTo>
                  <a:pt x="2441735" y="5928"/>
                  <a:pt x="2441551" y="11133"/>
                  <a:pt x="2441321" y="18288"/>
                </a:cubicBezTo>
                <a:cubicBezTo>
                  <a:pt x="2166745" y="28773"/>
                  <a:pt x="2078726" y="15476"/>
                  <a:pt x="1879817" y="18288"/>
                </a:cubicBezTo>
                <a:cubicBezTo>
                  <a:pt x="1680908" y="21100"/>
                  <a:pt x="1548770" y="-4127"/>
                  <a:pt x="1318313" y="18288"/>
                </a:cubicBezTo>
                <a:cubicBezTo>
                  <a:pt x="1087856" y="40703"/>
                  <a:pt x="894613" y="3927"/>
                  <a:pt x="659157" y="18288"/>
                </a:cubicBezTo>
                <a:cubicBezTo>
                  <a:pt x="423701" y="32649"/>
                  <a:pt x="246611" y="33975"/>
                  <a:pt x="0" y="18288"/>
                </a:cubicBezTo>
                <a:cubicBezTo>
                  <a:pt x="-348" y="10388"/>
                  <a:pt x="-12" y="3969"/>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3B9A5FB-B3BE-0D2E-C587-4E487BD0B2CB}"/>
              </a:ext>
            </a:extLst>
          </p:cNvPr>
          <p:cNvPicPr>
            <a:picLocks noChangeAspect="1"/>
          </p:cNvPicPr>
          <p:nvPr/>
        </p:nvPicPr>
        <p:blipFill>
          <a:blip r:embed="rId3"/>
          <a:stretch>
            <a:fillRect/>
          </a:stretch>
        </p:blipFill>
        <p:spPr>
          <a:xfrm>
            <a:off x="3569919" y="2250433"/>
            <a:ext cx="5410962" cy="2705481"/>
          </a:xfrm>
          <a:prstGeom prst="rect">
            <a:avLst/>
          </a:prstGeom>
        </p:spPr>
      </p:pic>
    </p:spTree>
    <p:extLst>
      <p:ext uri="{BB962C8B-B14F-4D97-AF65-F5344CB8AC3E}">
        <p14:creationId xmlns:p14="http://schemas.microsoft.com/office/powerpoint/2010/main" val="3633394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4256171488"/>
              </p:ext>
            </p:extLst>
          </p:nvPr>
        </p:nvGraphicFramePr>
        <p:xfrm>
          <a:off x="244256" y="1282311"/>
          <a:ext cx="8680537" cy="4934317"/>
        </p:xfrm>
        <a:graphic>
          <a:graphicData uri="http://schemas.openxmlformats.org/drawingml/2006/table">
            <a:tbl>
              <a:tblPr/>
              <a:tblGrid>
                <a:gridCol w="614315">
                  <a:extLst>
                    <a:ext uri="{9D8B030D-6E8A-4147-A177-3AD203B41FA5}">
                      <a16:colId xmlns:a16="http://schemas.microsoft.com/office/drawing/2014/main" val="1464919663"/>
                    </a:ext>
                  </a:extLst>
                </a:gridCol>
                <a:gridCol w="1963137">
                  <a:extLst>
                    <a:ext uri="{9D8B030D-6E8A-4147-A177-3AD203B41FA5}">
                      <a16:colId xmlns:a16="http://schemas.microsoft.com/office/drawing/2014/main" val="20000"/>
                    </a:ext>
                  </a:extLst>
                </a:gridCol>
                <a:gridCol w="6103085">
                  <a:extLst>
                    <a:ext uri="{9D8B030D-6E8A-4147-A177-3AD203B41FA5}">
                      <a16:colId xmlns:a16="http://schemas.microsoft.com/office/drawing/2014/main" val="20001"/>
                    </a:ext>
                  </a:extLst>
                </a:gridCol>
              </a:tblGrid>
              <a:tr h="9314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MY" altLang="en-US" sz="1600" b="1"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No.</a:t>
                      </a:r>
                    </a:p>
                  </a:txBody>
                  <a:tcPr marL="91449" marR="91449"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MY" altLang="en-US" sz="1600" b="1"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Attribute</a:t>
                      </a:r>
                    </a:p>
                  </a:txBody>
                  <a:tcPr marL="91449" marR="91449"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MY" altLang="en-US" sz="1600" b="1" i="0" u="none" strike="noStrike" cap="none" normalizeH="0" baseline="0" dirty="0">
                          <a:ln>
                            <a:noFill/>
                          </a:ln>
                          <a:solidFill>
                            <a:srgbClr val="FF0000"/>
                          </a:solidFill>
                          <a:effectLst/>
                          <a:latin typeface="Arial" panose="020B0604020202020204" pitchFamily="34" charset="0"/>
                          <a:ea typeface="ＭＳ Ｐゴシック" pitchFamily="34" charset="-128"/>
                          <a:cs typeface="Arial" panose="020B0604020202020204" pitchFamily="34" charset="0"/>
                        </a:rPr>
                        <a:t>Complex activities </a:t>
                      </a:r>
                      <a:r>
                        <a:rPr kumimoji="0" lang="en-MY" altLang="en-US" sz="1600" b="1" i="0" u="none" strike="noStrike" cap="none" normalizeH="0" baseline="0" dirty="0">
                          <a:ln>
                            <a:noFill/>
                          </a:ln>
                          <a:solidFill>
                            <a:srgbClr val="000000"/>
                          </a:solidFill>
                          <a:effectLst/>
                          <a:latin typeface="Arial" panose="020B0604020202020204" pitchFamily="34" charset="0"/>
                          <a:ea typeface="ＭＳ Ｐゴシック" pitchFamily="34" charset="-128"/>
                          <a:cs typeface="Arial" panose="020B0604020202020204" pitchFamily="34" charset="0"/>
                        </a:rPr>
                        <a:t>means (engineering) activities or projects that have </a:t>
                      </a:r>
                      <a:r>
                        <a:rPr kumimoji="0" lang="en-MY" altLang="en-US" sz="1600" b="1" i="0" u="none" strike="noStrike" cap="none" normalizeH="0" baseline="0" dirty="0">
                          <a:ln>
                            <a:noFill/>
                          </a:ln>
                          <a:solidFill>
                            <a:srgbClr val="FF0000"/>
                          </a:solidFill>
                          <a:effectLst/>
                          <a:latin typeface="Arial" panose="020B0604020202020204" pitchFamily="34" charset="0"/>
                          <a:ea typeface="ＭＳ Ｐゴシック" pitchFamily="34" charset="-128"/>
                          <a:cs typeface="Arial" panose="020B0604020202020204" pitchFamily="34" charset="0"/>
                        </a:rPr>
                        <a:t>some or all </a:t>
                      </a:r>
                      <a:r>
                        <a:rPr kumimoji="0" lang="en-MY" altLang="en-US" sz="1600" b="1" i="0" u="none" strike="noStrike" cap="none" normalizeH="0" baseline="0" dirty="0">
                          <a:ln>
                            <a:noFill/>
                          </a:ln>
                          <a:solidFill>
                            <a:srgbClr val="000000"/>
                          </a:solidFill>
                          <a:effectLst/>
                          <a:latin typeface="Arial" panose="020B0604020202020204" pitchFamily="34" charset="0"/>
                          <a:ea typeface="ＭＳ Ｐゴシック" pitchFamily="34" charset="-128"/>
                          <a:cs typeface="Arial" panose="020B0604020202020204" pitchFamily="34" charset="0"/>
                        </a:rPr>
                        <a:t>of the following characteristics listed below</a:t>
                      </a:r>
                      <a:endParaRPr kumimoji="0" lang="en-MY" altLang="en-US" sz="1600" b="1"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endParaRPr>
                    </a:p>
                  </a:txBody>
                  <a:tcPr marL="91449" marR="91449"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8304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MY" altLang="en-US" sz="1600" b="1"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EA1</a:t>
                      </a:r>
                    </a:p>
                  </a:txBody>
                  <a:tcPr marL="91449" marR="91449"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Range of resources</a:t>
                      </a:r>
                      <a:endParaRPr kumimoji="0" lang="en-MY" altLang="en-US" sz="16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endParaRPr>
                    </a:p>
                  </a:txBody>
                  <a:tcPr marL="91449" marR="91449"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Involve the use of diverse resources including people, data and information, natural, financial and physical resources and appropriate technologies including analytical and/or design software </a:t>
                      </a:r>
                      <a:endParaRPr kumimoji="0" lang="en-MY" altLang="en-US" sz="16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endParaRPr>
                    </a:p>
                  </a:txBody>
                  <a:tcPr marL="91449" marR="91449"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753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MY" altLang="en-US" sz="1600" b="1"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EA2</a:t>
                      </a:r>
                    </a:p>
                  </a:txBody>
                  <a:tcPr marL="91449" marR="91449"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MY" altLang="en-US" sz="16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Level of interactions</a:t>
                      </a:r>
                    </a:p>
                  </a:txBody>
                  <a:tcPr marL="91449" marR="91449"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Require optimal resolution of interactions between wide-ranging and/or conflicting technical, non-technical, and engineering issues </a:t>
                      </a:r>
                      <a:endParaRPr kumimoji="0" lang="en-MY" altLang="en-US" sz="16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endParaRPr>
                    </a:p>
                  </a:txBody>
                  <a:tcPr marL="91449" marR="91449"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76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MY" altLang="en-US" sz="1600" b="1"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EA3</a:t>
                      </a:r>
                    </a:p>
                  </a:txBody>
                  <a:tcPr marL="91449" marR="9144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ea typeface="ＭＳ Ｐゴシック" pitchFamily="34" charset="-128"/>
                          <a:cs typeface="Arial" panose="020B0604020202020204" pitchFamily="34" charset="0"/>
                        </a:rPr>
                        <a:t>Innovation</a:t>
                      </a:r>
                      <a:endParaRPr kumimoji="0" lang="en-MY" altLang="en-US" sz="1600" b="0" i="0" u="none" strike="noStrike" cap="none" normalizeH="0" baseline="0">
                        <a:ln>
                          <a:noFill/>
                        </a:ln>
                        <a:solidFill>
                          <a:schemeClr val="tx1"/>
                        </a:solidFill>
                        <a:effectLst/>
                        <a:latin typeface="Arial" panose="020B0604020202020204" pitchFamily="34" charset="0"/>
                        <a:ea typeface="ＭＳ Ｐゴシック" pitchFamily="34" charset="-128"/>
                        <a:cs typeface="Arial" panose="020B0604020202020204" pitchFamily="34" charset="0"/>
                      </a:endParaRPr>
                    </a:p>
                  </a:txBody>
                  <a:tcPr marL="91449" marR="9144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Involve creative use of engineering principles, innovative solutions for a conscious purpose, and research-based knowledge </a:t>
                      </a:r>
                      <a:endParaRPr kumimoji="0" lang="en-MY" altLang="en-US" sz="16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endParaRPr>
                    </a:p>
                  </a:txBody>
                  <a:tcPr marL="91449" marR="9144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6429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MY" altLang="en-US" sz="1600" b="1"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EA4</a:t>
                      </a:r>
                    </a:p>
                  </a:txBody>
                  <a:tcPr marL="91449" marR="9144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MY" altLang="en-US" sz="1600" b="0" i="0" u="none" strike="noStrike" cap="none" normalizeH="0" baseline="0" dirty="0">
                          <a:ln>
                            <a:noFill/>
                          </a:ln>
                          <a:solidFill>
                            <a:srgbClr val="000000"/>
                          </a:solidFill>
                          <a:effectLst/>
                          <a:latin typeface="Arial" panose="020B0604020202020204" pitchFamily="34" charset="0"/>
                          <a:ea typeface="ＭＳ Ｐゴシック" pitchFamily="34" charset="-128"/>
                          <a:cs typeface="Arial" panose="020B0604020202020204" pitchFamily="34" charset="0"/>
                        </a:rPr>
                        <a:t>Consequences to society and</a:t>
                      </a:r>
                    </a:p>
                    <a:p>
                      <a:pPr marL="0" marR="0" lvl="0" indent="0" algn="l" defTabSz="914400" rtl="0" eaLnBrk="1" fontAlgn="base" latinLnBrk="0" hangingPunct="1">
                        <a:lnSpc>
                          <a:spcPct val="100000"/>
                        </a:lnSpc>
                        <a:spcBef>
                          <a:spcPct val="0"/>
                        </a:spcBef>
                        <a:spcAft>
                          <a:spcPct val="0"/>
                        </a:spcAft>
                        <a:buClrTx/>
                        <a:buSzTx/>
                        <a:buFontTx/>
                        <a:buNone/>
                        <a:tabLst/>
                      </a:pPr>
                      <a:r>
                        <a:rPr kumimoji="0" lang="en-MY" altLang="en-US" sz="1600" b="0" i="0" u="none" strike="noStrike" cap="none" normalizeH="0" baseline="0" dirty="0">
                          <a:ln>
                            <a:noFill/>
                          </a:ln>
                          <a:solidFill>
                            <a:srgbClr val="000000"/>
                          </a:solidFill>
                          <a:effectLst/>
                          <a:latin typeface="Arial" panose="020B0604020202020204" pitchFamily="34" charset="0"/>
                          <a:ea typeface="ＭＳ Ｐゴシック" pitchFamily="34" charset="-128"/>
                          <a:cs typeface="Arial" panose="020B0604020202020204" pitchFamily="34" charset="0"/>
                        </a:rPr>
                        <a:t>the environment</a:t>
                      </a:r>
                      <a:endParaRPr kumimoji="0" lang="en-MY" altLang="en-US" sz="16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endParaRPr>
                    </a:p>
                  </a:txBody>
                  <a:tcPr marL="91449" marR="9144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Have significant consequences in a range of contexts, </a:t>
                      </a:r>
                      <a:r>
                        <a:rPr lang="en-US" sz="1600" b="0" i="0" u="none" strike="noStrike" kern="1200" baseline="0" dirty="0" err="1">
                          <a:solidFill>
                            <a:schemeClr val="tx1"/>
                          </a:solidFill>
                          <a:latin typeface="Arial" panose="020B0604020202020204" pitchFamily="34" charset="0"/>
                          <a:ea typeface="+mn-ea"/>
                          <a:cs typeface="Arial" panose="020B0604020202020204" pitchFamily="34" charset="0"/>
                        </a:rPr>
                        <a:t>characterised</a:t>
                      </a:r>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 by difficulty of prediction and mitigation. </a:t>
                      </a:r>
                      <a:endParaRPr kumimoji="0" lang="en-MY" altLang="en-US" sz="16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endParaRPr>
                    </a:p>
                  </a:txBody>
                  <a:tcPr marL="91449" marR="9144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012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MY" altLang="en-US" sz="1600" b="1"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EA5</a:t>
                      </a:r>
                    </a:p>
                  </a:txBody>
                  <a:tcPr marL="91449" marR="9144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Familiarity</a:t>
                      </a:r>
                      <a:endParaRPr kumimoji="0" lang="en-MY" altLang="en-US" sz="16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endParaRPr>
                    </a:p>
                  </a:txBody>
                  <a:tcPr marL="91449" marR="9144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Can extend beyond previous experiences by applying principle- based approaches. </a:t>
                      </a:r>
                      <a:endParaRPr kumimoji="0" lang="en-MY" altLang="en-US" sz="16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endParaRPr>
                    </a:p>
                  </a:txBody>
                  <a:tcPr marL="91449" marR="9144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 name="Title 1"/>
          <p:cNvSpPr txBox="1">
            <a:spLocks/>
          </p:cNvSpPr>
          <p:nvPr/>
        </p:nvSpPr>
        <p:spPr>
          <a:xfrm>
            <a:off x="3640889" y="6464816"/>
            <a:ext cx="5503110" cy="404119"/>
          </a:xfrm>
          <a:prstGeom prst="rect">
            <a:avLst/>
          </a:prstGeom>
        </p:spPr>
        <p:txBody>
          <a:bodyPr vert="horz" lIns="91440" tIns="45720" rIns="91440" bIns="45720" rtlCol="0" anchor="t">
            <a:noAutofit/>
          </a:bodyPr>
          <a:lstStyle/>
          <a:p>
            <a:pPr lvl="0" algn="r" defTabSz="685800">
              <a:lnSpc>
                <a:spcPct val="90000"/>
              </a:lnSpc>
              <a:spcBef>
                <a:spcPct val="0"/>
              </a:spcBef>
              <a:defRPr/>
            </a:pPr>
            <a:r>
              <a:rPr lang="en-US" altLang="en-US" sz="1600" dirty="0">
                <a:latin typeface="Arial" panose="020B0604020202020204" pitchFamily="34" charset="0"/>
                <a:ea typeface="+mj-ea"/>
                <a:cs typeface="Arial" panose="020B0604020202020204" pitchFamily="34" charset="0"/>
              </a:rPr>
              <a:t>(EAC Manual 2024, Appendix B, Section </a:t>
            </a:r>
            <a:r>
              <a:rPr kumimoji="0" lang="en-US" altLang="en-US" sz="16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(e))</a:t>
            </a:r>
          </a:p>
        </p:txBody>
      </p:sp>
      <p:sp>
        <p:nvSpPr>
          <p:cNvPr id="2" name="TextBox 1">
            <a:extLst>
              <a:ext uri="{FF2B5EF4-FFF2-40B4-BE49-F238E27FC236}">
                <a16:creationId xmlns:a16="http://schemas.microsoft.com/office/drawing/2014/main" id="{CB260784-D9BA-30AB-5F68-46E6BED6D70E}"/>
              </a:ext>
            </a:extLst>
          </p:cNvPr>
          <p:cNvSpPr txBox="1"/>
          <p:nvPr/>
        </p:nvSpPr>
        <p:spPr>
          <a:xfrm>
            <a:off x="0" y="183218"/>
            <a:ext cx="9143999" cy="553998"/>
          </a:xfrm>
          <a:prstGeom prst="rect">
            <a:avLst/>
          </a:prstGeom>
          <a:noFill/>
        </p:spPr>
        <p:txBody>
          <a:bodyPr wrap="square">
            <a:spAutoFit/>
          </a:bodyPr>
          <a:lstStyle/>
          <a:p>
            <a:pPr algn="ctr"/>
            <a:r>
              <a:rPr lang="en-MY" sz="3000" b="1" dirty="0">
                <a:ln w="13462">
                  <a:solidFill>
                    <a:schemeClr val="tx1">
                      <a:lumMod val="50000"/>
                      <a:lumOff val="50000"/>
                    </a:schemeClr>
                  </a:solidFill>
                  <a:prstDash val="solid"/>
                </a:ln>
                <a:latin typeface="Arial" panose="020B0604020202020204" pitchFamily="34" charset="0"/>
                <a:cs typeface="Arial" panose="020B0604020202020204" pitchFamily="34" charset="0"/>
              </a:rPr>
              <a:t>Complex Engineering Activities (EA)</a:t>
            </a:r>
          </a:p>
        </p:txBody>
      </p:sp>
    </p:spTree>
    <p:extLst>
      <p:ext uri="{BB962C8B-B14F-4D97-AF65-F5344CB8AC3E}">
        <p14:creationId xmlns:p14="http://schemas.microsoft.com/office/powerpoint/2010/main" val="58367451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3B7C89F1-9050-54AB-50CB-9E6E15EFB84B}"/>
              </a:ext>
            </a:extLst>
          </p:cNvPr>
          <p:cNvGraphicFramePr>
            <a:graphicFrameLocks noGrp="1"/>
          </p:cNvGraphicFramePr>
          <p:nvPr>
            <p:extLst>
              <p:ext uri="{D42A27DB-BD31-4B8C-83A1-F6EECF244321}">
                <p14:modId xmlns:p14="http://schemas.microsoft.com/office/powerpoint/2010/main" val="864186110"/>
              </p:ext>
            </p:extLst>
          </p:nvPr>
        </p:nvGraphicFramePr>
        <p:xfrm>
          <a:off x="327074" y="2686631"/>
          <a:ext cx="8601026" cy="2204085"/>
        </p:xfrm>
        <a:graphic>
          <a:graphicData uri="http://schemas.openxmlformats.org/drawingml/2006/table">
            <a:tbl>
              <a:tblPr/>
              <a:tblGrid>
                <a:gridCol w="1712734">
                  <a:extLst>
                    <a:ext uri="{9D8B030D-6E8A-4147-A177-3AD203B41FA5}">
                      <a16:colId xmlns:a16="http://schemas.microsoft.com/office/drawing/2014/main" val="20001"/>
                    </a:ext>
                  </a:extLst>
                </a:gridCol>
                <a:gridCol w="4435267">
                  <a:extLst>
                    <a:ext uri="{9D8B030D-6E8A-4147-A177-3AD203B41FA5}">
                      <a16:colId xmlns:a16="http://schemas.microsoft.com/office/drawing/2014/main" val="888606931"/>
                    </a:ext>
                  </a:extLst>
                </a:gridCol>
                <a:gridCol w="2453025">
                  <a:extLst>
                    <a:ext uri="{9D8B030D-6E8A-4147-A177-3AD203B41FA5}">
                      <a16:colId xmlns:a16="http://schemas.microsoft.com/office/drawing/2014/main" val="20002"/>
                    </a:ext>
                  </a:extLst>
                </a:gridCol>
              </a:tblGrid>
              <a:tr h="1466511">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rPr>
                        <a:t>PO9: </a:t>
                      </a:r>
                      <a:r>
                        <a:rPr lang="en-MY" sz="1600" b="1" i="0" u="none" strike="noStrike" kern="1200" baseline="0" dirty="0">
                          <a:solidFill>
                            <a:schemeClr val="dk1"/>
                          </a:solidFill>
                          <a:latin typeface="Arial" panose="020B0604020202020204" pitchFamily="34" charset="0"/>
                          <a:ea typeface="+mn-ea"/>
                          <a:cs typeface="Arial" panose="020B0604020202020204" pitchFamily="34" charset="0"/>
                        </a:rPr>
                        <a:t>Communication </a:t>
                      </a:r>
                      <a:endParaRPr kumimoji="0" lang="en-US" sz="1600" b="1"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endParaRP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114300" indent="0" algn="l" fontAlgn="ctr"/>
                      <a:r>
                        <a:rPr lang="en-US" sz="1600" b="0" i="0" kern="1200" dirty="0">
                          <a:solidFill>
                            <a:schemeClr val="tx1"/>
                          </a:solidFill>
                          <a:effectLst/>
                          <a:latin typeface="Arial" panose="020B0604020202020204" pitchFamily="34" charset="0"/>
                          <a:ea typeface="+mn-ea"/>
                          <a:cs typeface="Arial" panose="020B0604020202020204" pitchFamily="34" charset="0"/>
                        </a:rPr>
                        <a:t>Communicate effectively and inclusively on complex engineering activities with the engineering community and with society at large, such as being able to comprehend and write effective reports and design documentation, make effective presentations, taking into account cultural, language, and learning differences.</a:t>
                      </a:r>
                      <a:br>
                        <a:rPr lang="en-US" sz="1600" b="0" i="0" u="none" strike="noStrike" dirty="0">
                          <a:solidFill>
                            <a:srgbClr val="000000"/>
                          </a:solidFill>
                          <a:effectLst/>
                          <a:latin typeface="Arial" panose="020B0604020202020204" pitchFamily="34" charset="0"/>
                          <a:cs typeface="Arial" panose="020B0604020202020204" pitchFamily="34" charset="0"/>
                        </a:rPr>
                      </a:b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rPr>
                        <a:t>Level of communication according to type of activities performed</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Arial" panose="020B0604020202020204" pitchFamily="34" charset="0"/>
                        <a:ea typeface="ＭＳ Ｐゴシック" charset="0"/>
                        <a:cs typeface="Arial" panose="020B0604020202020204" pitchFamily="34" charset="0"/>
                      </a:endParaRPr>
                    </a:p>
                  </a:txBody>
                  <a:tcPr marL="68579" marR="68579" marT="34293" marB="34293"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7" name="TextBox 6">
            <a:extLst>
              <a:ext uri="{FF2B5EF4-FFF2-40B4-BE49-F238E27FC236}">
                <a16:creationId xmlns:a16="http://schemas.microsoft.com/office/drawing/2014/main" id="{B228F82C-8AC2-CB23-3BF2-54DDE69FE4DD}"/>
              </a:ext>
            </a:extLst>
          </p:cNvPr>
          <p:cNvSpPr txBox="1"/>
          <p:nvPr/>
        </p:nvSpPr>
        <p:spPr>
          <a:xfrm>
            <a:off x="395908" y="1260594"/>
            <a:ext cx="8352183" cy="646331"/>
          </a:xfrm>
          <a:prstGeom prst="rect">
            <a:avLst/>
          </a:prstGeom>
          <a:noFill/>
        </p:spPr>
        <p:txBody>
          <a:bodyPr wrap="square" rtlCol="0">
            <a:spAutoFit/>
          </a:bodyPr>
          <a:lstStyle/>
          <a:p>
            <a:r>
              <a:rPr lang="en-MY" dirty="0">
                <a:latin typeface="Arial" panose="020B0604020202020204" pitchFamily="34" charset="0"/>
                <a:cs typeface="Arial" panose="020B0604020202020204" pitchFamily="34" charset="0"/>
              </a:rPr>
              <a:t>There is only 1 PO involving complex engineering activities based on EAC 2024 manual.</a:t>
            </a:r>
          </a:p>
        </p:txBody>
      </p:sp>
      <p:sp>
        <p:nvSpPr>
          <p:cNvPr id="2" name="TextBox 1">
            <a:extLst>
              <a:ext uri="{FF2B5EF4-FFF2-40B4-BE49-F238E27FC236}">
                <a16:creationId xmlns:a16="http://schemas.microsoft.com/office/drawing/2014/main" id="{5C2E0C4B-4111-02D1-795C-1101C29E61EF}"/>
              </a:ext>
            </a:extLst>
          </p:cNvPr>
          <p:cNvSpPr txBox="1"/>
          <p:nvPr/>
        </p:nvSpPr>
        <p:spPr>
          <a:xfrm>
            <a:off x="0" y="183218"/>
            <a:ext cx="9143999" cy="553998"/>
          </a:xfrm>
          <a:prstGeom prst="rect">
            <a:avLst/>
          </a:prstGeom>
          <a:noFill/>
        </p:spPr>
        <p:txBody>
          <a:bodyPr wrap="square">
            <a:spAutoFit/>
          </a:bodyPr>
          <a:lstStyle/>
          <a:p>
            <a:pPr algn="ctr"/>
            <a:r>
              <a:rPr lang="en-MY" sz="3000" b="1" dirty="0">
                <a:ln w="13462">
                  <a:solidFill>
                    <a:schemeClr val="tx1">
                      <a:lumMod val="50000"/>
                      <a:lumOff val="50000"/>
                    </a:schemeClr>
                  </a:solidFill>
                  <a:prstDash val="solid"/>
                </a:ln>
                <a:latin typeface="Arial" panose="020B0604020202020204" pitchFamily="34" charset="0"/>
                <a:cs typeface="Arial" panose="020B0604020202020204" pitchFamily="34" charset="0"/>
              </a:rPr>
              <a:t>Linkage between PO &amp; EA</a:t>
            </a:r>
          </a:p>
        </p:txBody>
      </p:sp>
    </p:spTree>
    <p:extLst>
      <p:ext uri="{BB962C8B-B14F-4D97-AF65-F5344CB8AC3E}">
        <p14:creationId xmlns:p14="http://schemas.microsoft.com/office/powerpoint/2010/main" val="22367818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84313" y="901148"/>
            <a:ext cx="8781820" cy="4937724"/>
            <a:chOff x="384313" y="901148"/>
            <a:chExt cx="8781820" cy="4937724"/>
          </a:xfrm>
        </p:grpSpPr>
        <p:sp>
          <p:nvSpPr>
            <p:cNvPr id="9" name="TextBox 8">
              <a:extLst>
                <a:ext uri="{FF2B5EF4-FFF2-40B4-BE49-F238E27FC236}">
                  <a16:creationId xmlns:a16="http://schemas.microsoft.com/office/drawing/2014/main" id="{A785A378-3711-D8DC-5658-4227E9CBFFAC}"/>
                </a:ext>
              </a:extLst>
            </p:cNvPr>
            <p:cNvSpPr txBox="1"/>
            <p:nvPr/>
          </p:nvSpPr>
          <p:spPr>
            <a:xfrm>
              <a:off x="384313" y="901148"/>
              <a:ext cx="8422658" cy="707886"/>
            </a:xfrm>
            <a:prstGeom prst="rect">
              <a:avLst/>
            </a:prstGeom>
            <a:noFill/>
          </p:spPr>
          <p:txBody>
            <a:bodyPr wrap="square" rtlCol="0">
              <a:spAutoFit/>
            </a:bodyPr>
            <a:lstStyle/>
            <a:p>
              <a:r>
                <a:rPr lang="en-MY" sz="2000" dirty="0">
                  <a:latin typeface="Arial" panose="020B0604020202020204" pitchFamily="34" charset="0"/>
                  <a:cs typeface="Arial" panose="020B0604020202020204" pitchFamily="34" charset="0"/>
                </a:rPr>
                <a:t>Linkage of Programme Outcome (PO) – Knowledge Profile (WK) - </a:t>
              </a:r>
            </a:p>
            <a:p>
              <a:r>
                <a:rPr lang="en-MY" sz="2000" dirty="0">
                  <a:latin typeface="Arial" panose="020B0604020202020204" pitchFamily="34" charset="0"/>
                  <a:cs typeface="Arial" panose="020B0604020202020204" pitchFamily="34" charset="0"/>
                </a:rPr>
                <a:t>Complex Problem Solving (WP) - Complex Engineering Activities (EA)</a:t>
              </a:r>
            </a:p>
          </p:txBody>
        </p:sp>
        <p:grpSp>
          <p:nvGrpSpPr>
            <p:cNvPr id="17" name="Group 16">
              <a:extLst>
                <a:ext uri="{FF2B5EF4-FFF2-40B4-BE49-F238E27FC236}">
                  <a16:creationId xmlns:a16="http://schemas.microsoft.com/office/drawing/2014/main" id="{4E7D82CD-DCBE-5E3A-7CCF-C7BDE6040B29}"/>
                </a:ext>
              </a:extLst>
            </p:cNvPr>
            <p:cNvGrpSpPr/>
            <p:nvPr/>
          </p:nvGrpSpPr>
          <p:grpSpPr>
            <a:xfrm>
              <a:off x="384313" y="1815546"/>
              <a:ext cx="6787984" cy="4023326"/>
              <a:chOff x="874646" y="1815546"/>
              <a:chExt cx="6787984" cy="4023326"/>
            </a:xfrm>
          </p:grpSpPr>
          <p:grpSp>
            <p:nvGrpSpPr>
              <p:cNvPr id="8" name="Group 7">
                <a:extLst>
                  <a:ext uri="{FF2B5EF4-FFF2-40B4-BE49-F238E27FC236}">
                    <a16:creationId xmlns:a16="http://schemas.microsoft.com/office/drawing/2014/main" id="{5D06811F-48D5-BFF8-F018-5C9BD611CC8C}"/>
                  </a:ext>
                </a:extLst>
              </p:cNvPr>
              <p:cNvGrpSpPr/>
              <p:nvPr/>
            </p:nvGrpSpPr>
            <p:grpSpPr>
              <a:xfrm>
                <a:off x="1974573" y="1815546"/>
                <a:ext cx="5688057" cy="4023326"/>
                <a:chOff x="2239617" y="1484242"/>
                <a:chExt cx="5688057" cy="4023326"/>
              </a:xfrm>
            </p:grpSpPr>
            <p:sp>
              <p:nvSpPr>
                <p:cNvPr id="7" name="Rectangle: Rounded Corners 6">
                  <a:extLst>
                    <a:ext uri="{FF2B5EF4-FFF2-40B4-BE49-F238E27FC236}">
                      <a16:creationId xmlns:a16="http://schemas.microsoft.com/office/drawing/2014/main" id="{7F2AED66-15D1-8C72-1BD4-474E1F126E28}"/>
                    </a:ext>
                  </a:extLst>
                </p:cNvPr>
                <p:cNvSpPr/>
                <p:nvPr/>
              </p:nvSpPr>
              <p:spPr>
                <a:xfrm>
                  <a:off x="2239617" y="4267200"/>
                  <a:ext cx="5537093" cy="98065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12355F68-080E-5978-285F-1044B7472E97}"/>
                    </a:ext>
                  </a:extLst>
                </p:cNvPr>
                <p:cNvSpPr/>
                <p:nvPr/>
              </p:nvSpPr>
              <p:spPr>
                <a:xfrm>
                  <a:off x="2239617" y="3154017"/>
                  <a:ext cx="5537093" cy="980661"/>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latin typeface="Arial" panose="020B0604020202020204" pitchFamily="34" charset="0"/>
                    <a:cs typeface="Arial" panose="020B0604020202020204" pitchFamily="34" charset="0"/>
                  </a:endParaRPr>
                </a:p>
              </p:txBody>
            </p:sp>
            <p:sp>
              <p:nvSpPr>
                <p:cNvPr id="5" name="Rectangle: Rounded Corners 4">
                  <a:extLst>
                    <a:ext uri="{FF2B5EF4-FFF2-40B4-BE49-F238E27FC236}">
                      <a16:creationId xmlns:a16="http://schemas.microsoft.com/office/drawing/2014/main" id="{9A0BFCC6-FE0F-C4C1-3113-195E3906A2FF}"/>
                    </a:ext>
                  </a:extLst>
                </p:cNvPr>
                <p:cNvSpPr/>
                <p:nvPr/>
              </p:nvSpPr>
              <p:spPr>
                <a:xfrm>
                  <a:off x="2239617" y="1484242"/>
                  <a:ext cx="5537093" cy="153725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2168582D-14A7-7537-93B6-C2270ED0E664}"/>
                    </a:ext>
                  </a:extLst>
                </p:cNvPr>
                <p:cNvSpPr txBox="1"/>
                <p:nvPr/>
              </p:nvSpPr>
              <p:spPr>
                <a:xfrm>
                  <a:off x="2352430" y="1537250"/>
                  <a:ext cx="5575244" cy="3970318"/>
                </a:xfrm>
                <a:prstGeom prst="rect">
                  <a:avLst/>
                </a:prstGeom>
                <a:noFill/>
              </p:spPr>
              <p:txBody>
                <a:bodyPr wrap="none" rtlCol="0">
                  <a:spAutoFit/>
                </a:bodyPr>
                <a:lstStyle/>
                <a:p>
                  <a:r>
                    <a:rPr lang="en-MY" b="1" dirty="0">
                      <a:latin typeface="Arial" panose="020B0604020202020204" pitchFamily="34" charset="0"/>
                      <a:cs typeface="Arial" panose="020B0604020202020204" pitchFamily="34" charset="0"/>
                    </a:rPr>
                    <a:t>PO1 </a:t>
                  </a:r>
                  <a:r>
                    <a:rPr lang="en-MY" dirty="0">
                      <a:latin typeface="Arial" panose="020B0604020202020204" pitchFamily="34" charset="0"/>
                      <a:cs typeface="Arial" panose="020B0604020202020204" pitchFamily="34" charset="0"/>
                    </a:rPr>
                    <a:t>	Engineering Knowledge </a:t>
                  </a:r>
                  <a:r>
                    <a:rPr lang="en-MY" b="1" dirty="0">
                      <a:solidFill>
                        <a:srgbClr val="FF0000"/>
                      </a:solidFill>
                      <a:latin typeface="Arial" panose="020B0604020202020204" pitchFamily="34" charset="0"/>
                      <a:cs typeface="Arial" panose="020B0604020202020204" pitchFamily="34" charset="0"/>
                    </a:rPr>
                    <a:t>(WK1-4)</a:t>
                  </a:r>
                </a:p>
                <a:p>
                  <a:r>
                    <a:rPr lang="en-MY" b="1" dirty="0">
                      <a:latin typeface="Arial" panose="020B0604020202020204" pitchFamily="34" charset="0"/>
                      <a:cs typeface="Arial" panose="020B0604020202020204" pitchFamily="34" charset="0"/>
                    </a:rPr>
                    <a:t>PO2 </a:t>
                  </a:r>
                  <a:r>
                    <a:rPr lang="en-MY" dirty="0">
                      <a:latin typeface="Arial" panose="020B0604020202020204" pitchFamily="34" charset="0"/>
                      <a:cs typeface="Arial" panose="020B0604020202020204" pitchFamily="34" charset="0"/>
                    </a:rPr>
                    <a:t>	Problem Analysis </a:t>
                  </a:r>
                  <a:r>
                    <a:rPr lang="en-MY" b="1" dirty="0">
                      <a:solidFill>
                        <a:srgbClr val="FF0000"/>
                      </a:solidFill>
                      <a:latin typeface="Arial" panose="020B0604020202020204" pitchFamily="34" charset="0"/>
                      <a:cs typeface="Arial" panose="020B0604020202020204" pitchFamily="34" charset="0"/>
                    </a:rPr>
                    <a:t>(WK1-4)</a:t>
                  </a:r>
                </a:p>
                <a:p>
                  <a:r>
                    <a:rPr lang="en-MY" b="1" dirty="0">
                      <a:latin typeface="Arial" panose="020B0604020202020204" pitchFamily="34" charset="0"/>
                      <a:cs typeface="Arial" panose="020B0604020202020204" pitchFamily="34" charset="0"/>
                    </a:rPr>
                    <a:t>PO3 </a:t>
                  </a:r>
                  <a:r>
                    <a:rPr lang="en-MY" dirty="0">
                      <a:latin typeface="Arial" panose="020B0604020202020204" pitchFamily="34" charset="0"/>
                      <a:cs typeface="Arial" panose="020B0604020202020204" pitchFamily="34" charset="0"/>
                    </a:rPr>
                    <a:t>	Design/Development of Solutions </a:t>
                  </a:r>
                  <a:r>
                    <a:rPr lang="en-MY" b="1" dirty="0">
                      <a:solidFill>
                        <a:srgbClr val="FF0000"/>
                      </a:solidFill>
                      <a:latin typeface="Arial" panose="020B0604020202020204" pitchFamily="34" charset="0"/>
                      <a:cs typeface="Arial" panose="020B0604020202020204" pitchFamily="34" charset="0"/>
                    </a:rPr>
                    <a:t>(WK5)</a:t>
                  </a:r>
                </a:p>
                <a:p>
                  <a:r>
                    <a:rPr lang="en-MY" b="1" dirty="0">
                      <a:latin typeface="Arial" panose="020B0604020202020204" pitchFamily="34" charset="0"/>
                      <a:cs typeface="Arial" panose="020B0604020202020204" pitchFamily="34" charset="0"/>
                    </a:rPr>
                    <a:t>PO4 </a:t>
                  </a:r>
                  <a:r>
                    <a:rPr lang="en-MY" dirty="0">
                      <a:latin typeface="Arial" panose="020B0604020202020204" pitchFamily="34" charset="0"/>
                      <a:cs typeface="Arial" panose="020B0604020202020204" pitchFamily="34" charset="0"/>
                    </a:rPr>
                    <a:t>	Investigation </a:t>
                  </a:r>
                  <a:r>
                    <a:rPr lang="en-MY" b="1" dirty="0">
                      <a:solidFill>
                        <a:srgbClr val="FF0000"/>
                      </a:solidFill>
                      <a:latin typeface="Arial" panose="020B0604020202020204" pitchFamily="34" charset="0"/>
                      <a:cs typeface="Arial" panose="020B0604020202020204" pitchFamily="34" charset="0"/>
                    </a:rPr>
                    <a:t>(WK8)</a:t>
                  </a:r>
                </a:p>
                <a:p>
                  <a:r>
                    <a:rPr lang="en-MY" b="1" dirty="0">
                      <a:latin typeface="Arial" panose="020B0604020202020204" pitchFamily="34" charset="0"/>
                      <a:cs typeface="Arial" panose="020B0604020202020204" pitchFamily="34" charset="0"/>
                    </a:rPr>
                    <a:t>PO5 </a:t>
                  </a:r>
                  <a:r>
                    <a:rPr lang="en-MY" dirty="0">
                      <a:latin typeface="Arial" panose="020B0604020202020204" pitchFamily="34" charset="0"/>
                      <a:cs typeface="Arial" panose="020B0604020202020204" pitchFamily="34" charset="0"/>
                    </a:rPr>
                    <a:t>	Tool Usage </a:t>
                  </a:r>
                  <a:r>
                    <a:rPr lang="en-MY" b="1" dirty="0">
                      <a:solidFill>
                        <a:srgbClr val="FF0000"/>
                      </a:solidFill>
                      <a:latin typeface="Arial" panose="020B0604020202020204" pitchFamily="34" charset="0"/>
                      <a:cs typeface="Arial" panose="020B0604020202020204" pitchFamily="34" charset="0"/>
                    </a:rPr>
                    <a:t>(WK2 &amp; 6)</a:t>
                  </a:r>
                </a:p>
                <a:p>
                  <a:endParaRPr lang="en-MY" dirty="0">
                    <a:latin typeface="Arial" panose="020B0604020202020204" pitchFamily="34" charset="0"/>
                    <a:cs typeface="Arial" panose="020B0604020202020204" pitchFamily="34" charset="0"/>
                  </a:endParaRPr>
                </a:p>
                <a:p>
                  <a:r>
                    <a:rPr lang="en-MY" b="1" dirty="0">
                      <a:latin typeface="Arial" panose="020B0604020202020204" pitchFamily="34" charset="0"/>
                      <a:cs typeface="Arial" panose="020B0604020202020204" pitchFamily="34" charset="0"/>
                    </a:rPr>
                    <a:t>PO6</a:t>
                  </a:r>
                  <a:r>
                    <a:rPr lang="en-MY" dirty="0">
                      <a:latin typeface="Arial" panose="020B0604020202020204" pitchFamily="34" charset="0"/>
                      <a:cs typeface="Arial" panose="020B0604020202020204" pitchFamily="34" charset="0"/>
                    </a:rPr>
                    <a:t> 	The Engineer and The World </a:t>
                  </a:r>
                  <a:r>
                    <a:rPr lang="en-MY" b="1" dirty="0">
                      <a:solidFill>
                        <a:srgbClr val="FF0000"/>
                      </a:solidFill>
                      <a:latin typeface="Arial" panose="020B0604020202020204" pitchFamily="34" charset="0"/>
                      <a:cs typeface="Arial" panose="020B0604020202020204" pitchFamily="34" charset="0"/>
                    </a:rPr>
                    <a:t>(WK1, 5 &amp; 7)</a:t>
                  </a:r>
                </a:p>
                <a:p>
                  <a:r>
                    <a:rPr lang="en-MY" b="1" dirty="0">
                      <a:latin typeface="Arial" panose="020B0604020202020204" pitchFamily="34" charset="0"/>
                      <a:cs typeface="Arial" panose="020B0604020202020204" pitchFamily="34" charset="0"/>
                    </a:rPr>
                    <a:t>PO7</a:t>
                  </a:r>
                  <a:r>
                    <a:rPr lang="en-MY" dirty="0">
                      <a:latin typeface="Arial" panose="020B0604020202020204" pitchFamily="34" charset="0"/>
                      <a:cs typeface="Arial" panose="020B0604020202020204" pitchFamily="34" charset="0"/>
                    </a:rPr>
                    <a:t>	Ethics </a:t>
                  </a:r>
                  <a:r>
                    <a:rPr lang="en-MY" b="1" dirty="0">
                      <a:solidFill>
                        <a:srgbClr val="FF0000"/>
                      </a:solidFill>
                      <a:latin typeface="Arial" panose="020B0604020202020204" pitchFamily="34" charset="0"/>
                      <a:cs typeface="Arial" panose="020B0604020202020204" pitchFamily="34" charset="0"/>
                    </a:rPr>
                    <a:t>(WK9)</a:t>
                  </a:r>
                </a:p>
                <a:p>
                  <a:r>
                    <a:rPr lang="en-MY" b="1" dirty="0">
                      <a:latin typeface="Arial" panose="020B0604020202020204" pitchFamily="34" charset="0"/>
                      <a:cs typeface="Arial" panose="020B0604020202020204" pitchFamily="34" charset="0"/>
                    </a:rPr>
                    <a:t>PO8 </a:t>
                  </a:r>
                  <a:r>
                    <a:rPr lang="en-MY" dirty="0">
                      <a:latin typeface="Arial" panose="020B0604020202020204" pitchFamily="34" charset="0"/>
                      <a:cs typeface="Arial" panose="020B0604020202020204" pitchFamily="34" charset="0"/>
                    </a:rPr>
                    <a:t>	Individual and Teamwork </a:t>
                  </a:r>
                  <a:r>
                    <a:rPr lang="en-MY" b="1" dirty="0">
                      <a:solidFill>
                        <a:srgbClr val="FF0000"/>
                      </a:solidFill>
                      <a:latin typeface="Arial" panose="020B0604020202020204" pitchFamily="34" charset="0"/>
                      <a:cs typeface="Arial" panose="020B0604020202020204" pitchFamily="34" charset="0"/>
                    </a:rPr>
                    <a:t>(WK9)</a:t>
                  </a:r>
                </a:p>
                <a:p>
                  <a:endParaRPr lang="en-MY" dirty="0">
                    <a:latin typeface="Arial" panose="020B0604020202020204" pitchFamily="34" charset="0"/>
                    <a:cs typeface="Arial" panose="020B0604020202020204" pitchFamily="34" charset="0"/>
                  </a:endParaRPr>
                </a:p>
                <a:p>
                  <a:r>
                    <a:rPr lang="en-MY" b="1" dirty="0">
                      <a:latin typeface="Arial" panose="020B0604020202020204" pitchFamily="34" charset="0"/>
                      <a:cs typeface="Arial" panose="020B0604020202020204" pitchFamily="34" charset="0"/>
                    </a:rPr>
                    <a:t>PO9 </a:t>
                  </a:r>
                  <a:r>
                    <a:rPr lang="en-MY" dirty="0">
                      <a:latin typeface="Arial" panose="020B0604020202020204" pitchFamily="34" charset="0"/>
                      <a:cs typeface="Arial" panose="020B0604020202020204" pitchFamily="34" charset="0"/>
                    </a:rPr>
                    <a:t>	Communication</a:t>
                  </a:r>
                </a:p>
                <a:p>
                  <a:r>
                    <a:rPr lang="en-MY" b="1" dirty="0">
                      <a:latin typeface="Arial" panose="020B0604020202020204" pitchFamily="34" charset="0"/>
                      <a:cs typeface="Arial" panose="020B0604020202020204" pitchFamily="34" charset="0"/>
                    </a:rPr>
                    <a:t>PO10 </a:t>
                  </a:r>
                  <a:r>
                    <a:rPr lang="en-MY" dirty="0">
                      <a:latin typeface="Arial" panose="020B0604020202020204" pitchFamily="34" charset="0"/>
                      <a:cs typeface="Arial" panose="020B0604020202020204" pitchFamily="34" charset="0"/>
                    </a:rPr>
                    <a:t>	Project Management and Finance</a:t>
                  </a:r>
                </a:p>
                <a:p>
                  <a:r>
                    <a:rPr lang="en-MY" b="1" dirty="0">
                      <a:latin typeface="Arial" panose="020B0604020202020204" pitchFamily="34" charset="0"/>
                      <a:cs typeface="Arial" panose="020B0604020202020204" pitchFamily="34" charset="0"/>
                    </a:rPr>
                    <a:t>PO11</a:t>
                  </a:r>
                  <a:r>
                    <a:rPr lang="en-MY" dirty="0">
                      <a:latin typeface="Arial" panose="020B0604020202020204" pitchFamily="34" charset="0"/>
                      <a:cs typeface="Arial" panose="020B0604020202020204" pitchFamily="34" charset="0"/>
                    </a:rPr>
                    <a:t> 	Lifelong Learning </a:t>
                  </a:r>
                  <a:r>
                    <a:rPr lang="en-MY" b="1" dirty="0">
                      <a:solidFill>
                        <a:srgbClr val="FF0000"/>
                      </a:solidFill>
                      <a:latin typeface="Arial" panose="020B0604020202020204" pitchFamily="34" charset="0"/>
                      <a:cs typeface="Arial" panose="020B0604020202020204" pitchFamily="34" charset="0"/>
                    </a:rPr>
                    <a:t>(WK8)</a:t>
                  </a:r>
                </a:p>
                <a:p>
                  <a:endParaRPr lang="en-MY" dirty="0">
                    <a:latin typeface="Arial" panose="020B0604020202020204" pitchFamily="34" charset="0"/>
                    <a:cs typeface="Arial" panose="020B0604020202020204" pitchFamily="34" charset="0"/>
                  </a:endParaRPr>
                </a:p>
              </p:txBody>
            </p:sp>
          </p:grpSp>
          <p:sp>
            <p:nvSpPr>
              <p:cNvPr id="10" name="TextBox 9">
                <a:extLst>
                  <a:ext uri="{FF2B5EF4-FFF2-40B4-BE49-F238E27FC236}">
                    <a16:creationId xmlns:a16="http://schemas.microsoft.com/office/drawing/2014/main" id="{DB807E27-97BE-6DFB-7D9E-B766553CBDB7}"/>
                  </a:ext>
                </a:extLst>
              </p:cNvPr>
              <p:cNvSpPr txBox="1"/>
              <p:nvPr/>
            </p:nvSpPr>
            <p:spPr>
              <a:xfrm>
                <a:off x="874646" y="2764761"/>
                <a:ext cx="556563" cy="369332"/>
              </a:xfrm>
              <a:prstGeom prst="rect">
                <a:avLst/>
              </a:prstGeom>
              <a:noFill/>
            </p:spPr>
            <p:txBody>
              <a:bodyPr wrap="none" rtlCol="0">
                <a:spAutoFit/>
              </a:bodyPr>
              <a:lstStyle/>
              <a:p>
                <a:r>
                  <a:rPr lang="en-MY" b="1" dirty="0">
                    <a:latin typeface="Arial" panose="020B0604020202020204" pitchFamily="34" charset="0"/>
                    <a:cs typeface="Arial" panose="020B0604020202020204" pitchFamily="34" charset="0"/>
                  </a:rPr>
                  <a:t>WP</a:t>
                </a:r>
              </a:p>
            </p:txBody>
          </p:sp>
          <p:sp>
            <p:nvSpPr>
              <p:cNvPr id="11" name="TextBox 10">
                <a:extLst>
                  <a:ext uri="{FF2B5EF4-FFF2-40B4-BE49-F238E27FC236}">
                    <a16:creationId xmlns:a16="http://schemas.microsoft.com/office/drawing/2014/main" id="{8CF5873D-2252-F2E3-1D83-B77E1CAB4F40}"/>
                  </a:ext>
                </a:extLst>
              </p:cNvPr>
              <p:cNvSpPr txBox="1"/>
              <p:nvPr/>
            </p:nvSpPr>
            <p:spPr>
              <a:xfrm>
                <a:off x="951382" y="4494216"/>
                <a:ext cx="505267" cy="369332"/>
              </a:xfrm>
              <a:prstGeom prst="rect">
                <a:avLst/>
              </a:prstGeom>
              <a:noFill/>
            </p:spPr>
            <p:txBody>
              <a:bodyPr wrap="none" rtlCol="0">
                <a:spAutoFit/>
              </a:bodyPr>
              <a:lstStyle/>
              <a:p>
                <a:r>
                  <a:rPr lang="en-MY" b="1" dirty="0">
                    <a:latin typeface="Arial" panose="020B0604020202020204" pitchFamily="34" charset="0"/>
                    <a:cs typeface="Arial" panose="020B0604020202020204" pitchFamily="34" charset="0"/>
                  </a:rPr>
                  <a:t>EA</a:t>
                </a:r>
              </a:p>
            </p:txBody>
          </p:sp>
          <p:sp>
            <p:nvSpPr>
              <p:cNvPr id="13" name="Left Brace 12">
                <a:extLst>
                  <a:ext uri="{FF2B5EF4-FFF2-40B4-BE49-F238E27FC236}">
                    <a16:creationId xmlns:a16="http://schemas.microsoft.com/office/drawing/2014/main" id="{C35D02B3-EB9E-3604-100B-141F30C55CE5}"/>
                  </a:ext>
                </a:extLst>
              </p:cNvPr>
              <p:cNvSpPr/>
              <p:nvPr/>
            </p:nvSpPr>
            <p:spPr>
              <a:xfrm>
                <a:off x="1476636" y="1908315"/>
                <a:ext cx="371118" cy="1855808"/>
              </a:xfrm>
              <a:prstGeom prst="leftBrace">
                <a:avLst/>
              </a:prstGeom>
              <a:ln w="412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MY">
                  <a:latin typeface="Arial" panose="020B0604020202020204" pitchFamily="34" charset="0"/>
                  <a:cs typeface="Arial" panose="020B0604020202020204" pitchFamily="34" charset="0"/>
                </a:endParaRPr>
              </a:p>
            </p:txBody>
          </p:sp>
          <p:cxnSp>
            <p:nvCxnSpPr>
              <p:cNvPr id="15" name="Straight Arrow Connector 14">
                <a:extLst>
                  <a:ext uri="{FF2B5EF4-FFF2-40B4-BE49-F238E27FC236}">
                    <a16:creationId xmlns:a16="http://schemas.microsoft.com/office/drawing/2014/main" id="{76C54428-8FFE-0F26-59FF-C7E786F91FAE}"/>
                  </a:ext>
                </a:extLst>
              </p:cNvPr>
              <p:cNvCxnSpPr>
                <a:cxnSpLocks/>
              </p:cNvCxnSpPr>
              <p:nvPr/>
            </p:nvCxnSpPr>
            <p:spPr>
              <a:xfrm>
                <a:off x="1616768" y="4731026"/>
                <a:ext cx="52438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0B043274-7D97-1519-64D5-811565443606}"/>
                </a:ext>
              </a:extLst>
            </p:cNvPr>
            <p:cNvSpPr txBox="1"/>
            <p:nvPr/>
          </p:nvSpPr>
          <p:spPr>
            <a:xfrm>
              <a:off x="7391199" y="1984008"/>
              <a:ext cx="1415772" cy="1200329"/>
            </a:xfrm>
            <a:prstGeom prst="rect">
              <a:avLst/>
            </a:prstGeom>
            <a:noFill/>
          </p:spPr>
          <p:txBody>
            <a:bodyPr wrap="none" rtlCol="0">
              <a:spAutoFit/>
            </a:bodyPr>
            <a:lstStyle/>
            <a:p>
              <a:r>
                <a:rPr lang="en-MY" dirty="0">
                  <a:latin typeface="Arial" panose="020B0604020202020204" pitchFamily="34" charset="0"/>
                  <a:cs typeface="Arial" panose="020B0604020202020204" pitchFamily="34" charset="0"/>
                </a:rPr>
                <a:t>Analysis of</a:t>
              </a:r>
            </a:p>
            <a:p>
              <a:r>
                <a:rPr lang="en-MY" dirty="0">
                  <a:latin typeface="Arial" panose="020B0604020202020204" pitchFamily="34" charset="0"/>
                  <a:cs typeface="Arial" panose="020B0604020202020204" pitchFamily="34" charset="0"/>
                </a:rPr>
                <a:t>problems &amp; </a:t>
              </a:r>
            </a:p>
            <a:p>
              <a:r>
                <a:rPr lang="en-MY" dirty="0">
                  <a:latin typeface="Arial" panose="020B0604020202020204" pitchFamily="34" charset="0"/>
                  <a:cs typeface="Arial" panose="020B0604020202020204" pitchFamily="34" charset="0"/>
                </a:rPr>
                <a:t>synthesis of</a:t>
              </a:r>
            </a:p>
            <a:p>
              <a:r>
                <a:rPr lang="en-MY" dirty="0">
                  <a:latin typeface="Arial" panose="020B0604020202020204" pitchFamily="34" charset="0"/>
                  <a:cs typeface="Arial" panose="020B0604020202020204" pitchFamily="34" charset="0"/>
                </a:rPr>
                <a:t>solutions</a:t>
              </a:r>
            </a:p>
          </p:txBody>
        </p:sp>
        <p:sp>
          <p:nvSpPr>
            <p:cNvPr id="19" name="TextBox 18">
              <a:extLst>
                <a:ext uri="{FF2B5EF4-FFF2-40B4-BE49-F238E27FC236}">
                  <a16:creationId xmlns:a16="http://schemas.microsoft.com/office/drawing/2014/main" id="{6FE603EC-C0A8-9DDA-065C-AA91E652D8DF}"/>
                </a:ext>
              </a:extLst>
            </p:cNvPr>
            <p:cNvSpPr txBox="1"/>
            <p:nvPr/>
          </p:nvSpPr>
          <p:spPr>
            <a:xfrm>
              <a:off x="7354419" y="3764122"/>
              <a:ext cx="1811714" cy="369332"/>
            </a:xfrm>
            <a:prstGeom prst="rect">
              <a:avLst/>
            </a:prstGeom>
            <a:noFill/>
          </p:spPr>
          <p:txBody>
            <a:bodyPr wrap="none" rtlCol="0">
              <a:spAutoFit/>
            </a:bodyPr>
            <a:lstStyle/>
            <a:p>
              <a:r>
                <a:rPr lang="en-MY" dirty="0">
                  <a:latin typeface="Arial" panose="020B0604020202020204" pitchFamily="34" charset="0"/>
                  <a:cs typeface="Arial" panose="020B0604020202020204" pitchFamily="34" charset="0"/>
                </a:rPr>
                <a:t>Responsibilities</a:t>
              </a:r>
            </a:p>
          </p:txBody>
        </p:sp>
        <p:sp>
          <p:nvSpPr>
            <p:cNvPr id="20" name="TextBox 19">
              <a:extLst>
                <a:ext uri="{FF2B5EF4-FFF2-40B4-BE49-F238E27FC236}">
                  <a16:creationId xmlns:a16="http://schemas.microsoft.com/office/drawing/2014/main" id="{32DB1FBE-9E47-2612-0005-D7E7897F3D86}"/>
                </a:ext>
              </a:extLst>
            </p:cNvPr>
            <p:cNvSpPr txBox="1"/>
            <p:nvPr/>
          </p:nvSpPr>
          <p:spPr>
            <a:xfrm>
              <a:off x="7321557" y="4863548"/>
              <a:ext cx="1749197" cy="646331"/>
            </a:xfrm>
            <a:prstGeom prst="rect">
              <a:avLst/>
            </a:prstGeom>
            <a:noFill/>
          </p:spPr>
          <p:txBody>
            <a:bodyPr wrap="none" rtlCol="0">
              <a:spAutoFit/>
            </a:bodyPr>
            <a:lstStyle/>
            <a:p>
              <a:r>
                <a:rPr lang="en-MY" dirty="0">
                  <a:latin typeface="Arial" panose="020B0604020202020204" pitchFamily="34" charset="0"/>
                  <a:cs typeface="Arial" panose="020B0604020202020204" pitchFamily="34" charset="0"/>
                </a:rPr>
                <a:t>Requirement in</a:t>
              </a:r>
            </a:p>
            <a:p>
              <a:r>
                <a:rPr lang="en-MY" dirty="0">
                  <a:latin typeface="Arial" panose="020B0604020202020204" pitchFamily="34" charset="0"/>
                  <a:cs typeface="Arial" panose="020B0604020202020204" pitchFamily="34" charset="0"/>
                </a:rPr>
                <a:t>workplace</a:t>
              </a:r>
            </a:p>
          </p:txBody>
        </p:sp>
        <p:sp>
          <p:nvSpPr>
            <p:cNvPr id="21" name="Right Brace 20">
              <a:extLst>
                <a:ext uri="{FF2B5EF4-FFF2-40B4-BE49-F238E27FC236}">
                  <a16:creationId xmlns:a16="http://schemas.microsoft.com/office/drawing/2014/main" id="{6400B716-7F90-5F36-DA13-A307330B9E3F}"/>
                </a:ext>
              </a:extLst>
            </p:cNvPr>
            <p:cNvSpPr/>
            <p:nvPr/>
          </p:nvSpPr>
          <p:spPr>
            <a:xfrm>
              <a:off x="7148152" y="1815546"/>
              <a:ext cx="259340" cy="1469479"/>
            </a:xfrm>
            <a:prstGeom prst="rightBrace">
              <a:avLst/>
            </a:prstGeom>
            <a:ln w="3175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MY">
                <a:latin typeface="Arial" panose="020B0604020202020204" pitchFamily="34" charset="0"/>
                <a:cs typeface="Arial" panose="020B0604020202020204" pitchFamily="34" charset="0"/>
              </a:endParaRPr>
            </a:p>
          </p:txBody>
        </p:sp>
        <p:sp>
          <p:nvSpPr>
            <p:cNvPr id="22" name="Right Brace 21">
              <a:extLst>
                <a:ext uri="{FF2B5EF4-FFF2-40B4-BE49-F238E27FC236}">
                  <a16:creationId xmlns:a16="http://schemas.microsoft.com/office/drawing/2014/main" id="{BA14165B-C2EE-0E3B-EF39-EF60516EAFFC}"/>
                </a:ext>
              </a:extLst>
            </p:cNvPr>
            <p:cNvSpPr/>
            <p:nvPr/>
          </p:nvSpPr>
          <p:spPr>
            <a:xfrm>
              <a:off x="7148152" y="3485321"/>
              <a:ext cx="243047" cy="927653"/>
            </a:xfrm>
            <a:prstGeom prst="rightBrace">
              <a:avLst/>
            </a:prstGeom>
            <a:ln w="3175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MY">
                <a:latin typeface="Arial" panose="020B0604020202020204" pitchFamily="34" charset="0"/>
                <a:cs typeface="Arial" panose="020B0604020202020204" pitchFamily="34" charset="0"/>
              </a:endParaRPr>
            </a:p>
          </p:txBody>
        </p:sp>
        <p:sp>
          <p:nvSpPr>
            <p:cNvPr id="23" name="Right Brace 22">
              <a:extLst>
                <a:ext uri="{FF2B5EF4-FFF2-40B4-BE49-F238E27FC236}">
                  <a16:creationId xmlns:a16="http://schemas.microsoft.com/office/drawing/2014/main" id="{B0AA8691-F249-E6C3-6BCF-E0DB6363394A}"/>
                </a:ext>
              </a:extLst>
            </p:cNvPr>
            <p:cNvSpPr/>
            <p:nvPr/>
          </p:nvSpPr>
          <p:spPr>
            <a:xfrm>
              <a:off x="7161438" y="4598504"/>
              <a:ext cx="246054" cy="980658"/>
            </a:xfrm>
            <a:prstGeom prst="rightBrace">
              <a:avLst/>
            </a:prstGeom>
            <a:ln w="317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MY">
                <a:latin typeface="Arial" panose="020B0604020202020204" pitchFamily="34" charset="0"/>
                <a:cs typeface="Arial" panose="020B0604020202020204" pitchFamily="34" charset="0"/>
              </a:endParaRPr>
            </a:p>
          </p:txBody>
        </p:sp>
      </p:grpSp>
      <p:sp>
        <p:nvSpPr>
          <p:cNvPr id="12" name="TextBox 11">
            <a:extLst>
              <a:ext uri="{FF2B5EF4-FFF2-40B4-BE49-F238E27FC236}">
                <a16:creationId xmlns:a16="http://schemas.microsoft.com/office/drawing/2014/main" id="{DCE75CE7-4F5B-5085-9F8E-33F65403075A}"/>
              </a:ext>
            </a:extLst>
          </p:cNvPr>
          <p:cNvSpPr txBox="1"/>
          <p:nvPr/>
        </p:nvSpPr>
        <p:spPr>
          <a:xfrm>
            <a:off x="0" y="183218"/>
            <a:ext cx="9143999" cy="553998"/>
          </a:xfrm>
          <a:prstGeom prst="rect">
            <a:avLst/>
          </a:prstGeom>
          <a:noFill/>
        </p:spPr>
        <p:txBody>
          <a:bodyPr wrap="square">
            <a:spAutoFit/>
          </a:bodyPr>
          <a:lstStyle/>
          <a:p>
            <a:pPr algn="ctr"/>
            <a:r>
              <a:rPr lang="en-MY" sz="3000" b="1" dirty="0">
                <a:ln w="13462">
                  <a:solidFill>
                    <a:schemeClr val="tx1">
                      <a:lumMod val="50000"/>
                      <a:lumOff val="50000"/>
                    </a:schemeClr>
                  </a:solidFill>
                  <a:prstDash val="solid"/>
                </a:ln>
                <a:latin typeface="Arial" panose="020B0604020202020204" pitchFamily="34" charset="0"/>
                <a:cs typeface="Arial" panose="020B0604020202020204" pitchFamily="34" charset="0"/>
              </a:rPr>
              <a:t>Summary</a:t>
            </a:r>
          </a:p>
        </p:txBody>
      </p:sp>
    </p:spTree>
    <p:extLst>
      <p:ext uri="{BB962C8B-B14F-4D97-AF65-F5344CB8AC3E}">
        <p14:creationId xmlns:p14="http://schemas.microsoft.com/office/powerpoint/2010/main" val="2319926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44501" y="640080"/>
            <a:ext cx="3325834" cy="3566160"/>
          </a:xfrm>
        </p:spPr>
        <p:txBody>
          <a:bodyPr vert="horz" lIns="91440" tIns="45720" rIns="91440" bIns="45720" rtlCol="0" anchor="b">
            <a:normAutofit/>
          </a:bodyPr>
          <a:lstStyle/>
          <a:p>
            <a:pPr defTabSz="914400"/>
            <a:r>
              <a:rPr lang="en-US" sz="3600" b="1" dirty="0">
                <a:latin typeface="Arial" panose="020B0604020202020204" pitchFamily="34" charset="0"/>
                <a:cs typeface="Arial" panose="020B0604020202020204" pitchFamily="34" charset="0"/>
              </a:rPr>
              <a:t>KNOWLEDGE PROFILE </a:t>
            </a:r>
            <a:br>
              <a:rPr lang="en-US" sz="3600" b="1" dirty="0">
                <a:latin typeface="Arial" panose="020B0604020202020204" pitchFamily="34" charset="0"/>
                <a:cs typeface="Arial" panose="020B0604020202020204" pitchFamily="34" charset="0"/>
              </a:rPr>
            </a:br>
            <a:r>
              <a:rPr lang="en-US" sz="3600" b="1" dirty="0">
                <a:latin typeface="Arial" panose="020B0604020202020204" pitchFamily="34" charset="0"/>
                <a:cs typeface="Arial" panose="020B0604020202020204" pitchFamily="34" charset="0"/>
              </a:rPr>
              <a:t>(WK)</a:t>
            </a:r>
            <a:br>
              <a:rPr lang="en-US" sz="3600" dirty="0">
                <a:latin typeface="Arial" panose="020B0604020202020204" pitchFamily="34" charset="0"/>
                <a:cs typeface="Arial" panose="020B0604020202020204" pitchFamily="34" charset="0"/>
              </a:rPr>
            </a:br>
            <a:endParaRPr lang="en-US" sz="3600" dirty="0">
              <a:latin typeface="Arial" panose="020B0604020202020204" pitchFamily="34" charset="0"/>
              <a:cs typeface="Arial" panose="020B0604020202020204" pitchFamily="34" charset="0"/>
            </a:endParaRPr>
          </a:p>
        </p:txBody>
      </p:sp>
      <p:sp>
        <p:nvSpPr>
          <p:cNvPr id="11"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7753" y="4409267"/>
            <a:ext cx="2606040" cy="18288"/>
          </a:xfrm>
          <a:custGeom>
            <a:avLst/>
            <a:gdLst>
              <a:gd name="connsiteX0" fmla="*/ 0 w 2606040"/>
              <a:gd name="connsiteY0" fmla="*/ 0 h 18288"/>
              <a:gd name="connsiteX1" fmla="*/ 625450 w 2606040"/>
              <a:gd name="connsiteY1" fmla="*/ 0 h 18288"/>
              <a:gd name="connsiteX2" fmla="*/ 1224839 w 2606040"/>
              <a:gd name="connsiteY2" fmla="*/ 0 h 18288"/>
              <a:gd name="connsiteX3" fmla="*/ 1824228 w 2606040"/>
              <a:gd name="connsiteY3" fmla="*/ 0 h 18288"/>
              <a:gd name="connsiteX4" fmla="*/ 2606040 w 2606040"/>
              <a:gd name="connsiteY4" fmla="*/ 0 h 18288"/>
              <a:gd name="connsiteX5" fmla="*/ 2606040 w 2606040"/>
              <a:gd name="connsiteY5" fmla="*/ 18288 h 18288"/>
              <a:gd name="connsiteX6" fmla="*/ 1902409 w 2606040"/>
              <a:gd name="connsiteY6" fmla="*/ 18288 h 18288"/>
              <a:gd name="connsiteX7" fmla="*/ 1276960 w 2606040"/>
              <a:gd name="connsiteY7" fmla="*/ 18288 h 18288"/>
              <a:gd name="connsiteX8" fmla="*/ 677570 w 2606040"/>
              <a:gd name="connsiteY8" fmla="*/ 18288 h 18288"/>
              <a:gd name="connsiteX9" fmla="*/ 0 w 2606040"/>
              <a:gd name="connsiteY9" fmla="*/ 18288 h 18288"/>
              <a:gd name="connsiteX10" fmla="*/ 0 w 2606040"/>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06040" h="18288" fill="none" extrusionOk="0">
                <a:moveTo>
                  <a:pt x="0" y="0"/>
                </a:moveTo>
                <a:cubicBezTo>
                  <a:pt x="266776" y="-600"/>
                  <a:pt x="322756" y="3201"/>
                  <a:pt x="625450" y="0"/>
                </a:cubicBezTo>
                <a:cubicBezTo>
                  <a:pt x="928144" y="-3201"/>
                  <a:pt x="968141" y="9269"/>
                  <a:pt x="1224839" y="0"/>
                </a:cubicBezTo>
                <a:cubicBezTo>
                  <a:pt x="1481537" y="-9269"/>
                  <a:pt x="1569059" y="21947"/>
                  <a:pt x="1824228" y="0"/>
                </a:cubicBezTo>
                <a:cubicBezTo>
                  <a:pt x="2079397" y="-21947"/>
                  <a:pt x="2326053" y="-10194"/>
                  <a:pt x="2606040" y="0"/>
                </a:cubicBezTo>
                <a:cubicBezTo>
                  <a:pt x="2605462" y="4771"/>
                  <a:pt x="2606793" y="12323"/>
                  <a:pt x="2606040" y="18288"/>
                </a:cubicBezTo>
                <a:cubicBezTo>
                  <a:pt x="2256758" y="31410"/>
                  <a:pt x="2173673" y="-12878"/>
                  <a:pt x="1902409" y="18288"/>
                </a:cubicBezTo>
                <a:cubicBezTo>
                  <a:pt x="1631145" y="49454"/>
                  <a:pt x="1461378" y="5466"/>
                  <a:pt x="1276960" y="18288"/>
                </a:cubicBezTo>
                <a:cubicBezTo>
                  <a:pt x="1092542" y="31110"/>
                  <a:pt x="890442" y="13213"/>
                  <a:pt x="677570" y="18288"/>
                </a:cubicBezTo>
                <a:cubicBezTo>
                  <a:pt x="464698" y="23364"/>
                  <a:pt x="187648" y="35837"/>
                  <a:pt x="0" y="18288"/>
                </a:cubicBezTo>
                <a:cubicBezTo>
                  <a:pt x="841" y="12879"/>
                  <a:pt x="-726" y="3977"/>
                  <a:pt x="0" y="0"/>
                </a:cubicBezTo>
                <a:close/>
              </a:path>
              <a:path w="2606040" h="18288" stroke="0" extrusionOk="0">
                <a:moveTo>
                  <a:pt x="0" y="0"/>
                </a:moveTo>
                <a:cubicBezTo>
                  <a:pt x="197231" y="3803"/>
                  <a:pt x="358914" y="-9291"/>
                  <a:pt x="599389" y="0"/>
                </a:cubicBezTo>
                <a:cubicBezTo>
                  <a:pt x="839864" y="9291"/>
                  <a:pt x="979371" y="8509"/>
                  <a:pt x="1303020" y="0"/>
                </a:cubicBezTo>
                <a:cubicBezTo>
                  <a:pt x="1626669" y="-8509"/>
                  <a:pt x="1726300" y="7440"/>
                  <a:pt x="1876349" y="0"/>
                </a:cubicBezTo>
                <a:cubicBezTo>
                  <a:pt x="2026398" y="-7440"/>
                  <a:pt x="2430712" y="17957"/>
                  <a:pt x="2606040" y="0"/>
                </a:cubicBezTo>
                <a:cubicBezTo>
                  <a:pt x="2605426" y="8857"/>
                  <a:pt x="2606544" y="13619"/>
                  <a:pt x="2606040" y="18288"/>
                </a:cubicBezTo>
                <a:cubicBezTo>
                  <a:pt x="2393024" y="2241"/>
                  <a:pt x="2191161" y="39259"/>
                  <a:pt x="1980590" y="18288"/>
                </a:cubicBezTo>
                <a:cubicBezTo>
                  <a:pt x="1770019" y="-2683"/>
                  <a:pt x="1476440" y="36114"/>
                  <a:pt x="1276960" y="18288"/>
                </a:cubicBezTo>
                <a:cubicBezTo>
                  <a:pt x="1077480" y="463"/>
                  <a:pt x="880988" y="42125"/>
                  <a:pt x="651510" y="18288"/>
                </a:cubicBezTo>
                <a:cubicBezTo>
                  <a:pt x="422032" y="-5549"/>
                  <a:pt x="130744" y="-1947"/>
                  <a:pt x="0" y="18288"/>
                </a:cubicBezTo>
                <a:cubicBezTo>
                  <a:pt x="-487" y="10816"/>
                  <a:pt x="-839" y="6058"/>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rcRect l="13290" r="11483"/>
          <a:stretch/>
        </p:blipFill>
        <p:spPr>
          <a:xfrm>
            <a:off x="3983776" y="10"/>
            <a:ext cx="5159081"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070570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63255" y="294985"/>
            <a:ext cx="8592855" cy="1270767"/>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338138" indent="-3381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The attributes of Washington Accord </a:t>
            </a:r>
            <a:r>
              <a:rPr lang="en-US" dirty="0" err="1">
                <a:solidFill>
                  <a:schemeClr val="tx1"/>
                </a:solidFill>
                <a:latin typeface="Arial" panose="020B0604020202020204" pitchFamily="34" charset="0"/>
                <a:cs typeface="Arial" panose="020B0604020202020204" pitchFamily="34" charset="0"/>
              </a:rPr>
              <a:t>programmes</a:t>
            </a:r>
            <a:r>
              <a:rPr lang="en-US" dirty="0">
                <a:solidFill>
                  <a:schemeClr val="tx1"/>
                </a:solidFill>
                <a:latin typeface="Arial" panose="020B0604020202020204" pitchFamily="34" charset="0"/>
                <a:cs typeface="Arial" panose="020B0604020202020204" pitchFamily="34" charset="0"/>
              </a:rPr>
              <a:t> are defined as a Knowledge Profile.</a:t>
            </a:r>
          </a:p>
          <a:p>
            <a:pPr marL="338138" indent="-3381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It is an indicated volume of learning and the attributes against which graduates must be able to perform.</a:t>
            </a:r>
          </a:p>
        </p:txBody>
      </p:sp>
      <p:graphicFrame>
        <p:nvGraphicFramePr>
          <p:cNvPr id="2" name="Table 1"/>
          <p:cNvGraphicFramePr>
            <a:graphicFrameLocks noGrp="1"/>
          </p:cNvGraphicFramePr>
          <p:nvPr>
            <p:extLst>
              <p:ext uri="{D42A27DB-BD31-4B8C-83A1-F6EECF244321}">
                <p14:modId xmlns:p14="http://schemas.microsoft.com/office/powerpoint/2010/main" val="1890749626"/>
              </p:ext>
            </p:extLst>
          </p:nvPr>
        </p:nvGraphicFramePr>
        <p:xfrm>
          <a:off x="363254" y="1860737"/>
          <a:ext cx="8592855" cy="3650715"/>
        </p:xfrm>
        <a:graphic>
          <a:graphicData uri="http://schemas.openxmlformats.org/drawingml/2006/table">
            <a:tbl>
              <a:tblPr firstRow="1" bandRow="1">
                <a:tableStyleId>{7E9639D4-E3E2-4D34-9284-5A2195B3D0D7}</a:tableStyleId>
              </a:tblPr>
              <a:tblGrid>
                <a:gridCol w="955850">
                  <a:extLst>
                    <a:ext uri="{9D8B030D-6E8A-4147-A177-3AD203B41FA5}">
                      <a16:colId xmlns:a16="http://schemas.microsoft.com/office/drawing/2014/main" val="20000"/>
                    </a:ext>
                  </a:extLst>
                </a:gridCol>
                <a:gridCol w="7637005">
                  <a:extLst>
                    <a:ext uri="{9D8B030D-6E8A-4147-A177-3AD203B41FA5}">
                      <a16:colId xmlns:a16="http://schemas.microsoft.com/office/drawing/2014/main" val="20001"/>
                    </a:ext>
                  </a:extLst>
                </a:gridCol>
              </a:tblGrid>
              <a:tr h="374230">
                <a:tc>
                  <a:txBody>
                    <a:bodyPr/>
                    <a:lstStyle/>
                    <a:p>
                      <a:r>
                        <a:rPr lang="en-US" sz="1600" dirty="0">
                          <a:latin typeface="Arial" panose="020B0604020202020204" pitchFamily="34" charset="0"/>
                          <a:cs typeface="Arial" panose="020B0604020202020204" pitchFamily="34" charset="0"/>
                        </a:rPr>
                        <a:t>No.</a:t>
                      </a:r>
                    </a:p>
                  </a:txBody>
                  <a:tcPr marL="54410" marR="54410" marT="27205" marB="27205"/>
                </a:tc>
                <a:tc>
                  <a:txBody>
                    <a:bodyPr/>
                    <a:lstStyle/>
                    <a:p>
                      <a:r>
                        <a:rPr lang="en-MY" sz="1600" dirty="0">
                          <a:latin typeface="Arial" panose="020B0604020202020204" pitchFamily="34" charset="0"/>
                          <a:cs typeface="Arial" panose="020B0604020202020204" pitchFamily="34" charset="0"/>
                        </a:rPr>
                        <a:t>Knowledge</a:t>
                      </a:r>
                      <a:r>
                        <a:rPr lang="en-MY" sz="1600" baseline="0" dirty="0">
                          <a:latin typeface="Arial" panose="020B0604020202020204" pitchFamily="34" charset="0"/>
                          <a:cs typeface="Arial" panose="020B0604020202020204" pitchFamily="34" charset="0"/>
                        </a:rPr>
                        <a:t> Profile (Curriculum)</a:t>
                      </a:r>
                    </a:p>
                  </a:txBody>
                  <a:tcPr marL="54410" marR="54410" marT="27205" marB="27205"/>
                </a:tc>
                <a:extLst>
                  <a:ext uri="{0D108BD9-81ED-4DB2-BD59-A6C34878D82A}">
                    <a16:rowId xmlns:a16="http://schemas.microsoft.com/office/drawing/2014/main" val="10000"/>
                  </a:ext>
                </a:extLst>
              </a:tr>
              <a:tr h="703008">
                <a:tc>
                  <a:txBody>
                    <a:bodyPr/>
                    <a:lstStyle/>
                    <a:p>
                      <a:r>
                        <a:rPr lang="en-MY" sz="1600" b="1" dirty="0">
                          <a:latin typeface="Arial" panose="020B0604020202020204" pitchFamily="34" charset="0"/>
                          <a:cs typeface="Arial" panose="020B0604020202020204" pitchFamily="34" charset="0"/>
                        </a:rPr>
                        <a:t>WK1</a:t>
                      </a:r>
                      <a:endParaRPr lang="en-US" sz="1600" b="1" dirty="0">
                        <a:latin typeface="Arial" panose="020B0604020202020204" pitchFamily="34" charset="0"/>
                        <a:cs typeface="Arial" panose="020B0604020202020204" pitchFamily="34" charset="0"/>
                      </a:endParaRPr>
                    </a:p>
                  </a:txBody>
                  <a:tcPr marL="54410" marR="54410" marT="27205" marB="27205">
                    <a:lnB w="12700" cap="flat" cmpd="sng" algn="ctr">
                      <a:solidFill>
                        <a:schemeClr val="tx1"/>
                      </a:solidFill>
                      <a:prstDash val="solid"/>
                      <a:round/>
                      <a:headEnd type="none" w="med" len="med"/>
                      <a:tailEnd type="none" w="med" len="med"/>
                    </a:lnB>
                  </a:tcPr>
                </a:tc>
                <a:tc>
                  <a:txBody>
                    <a:bodyPr/>
                    <a:lstStyle/>
                    <a:p>
                      <a:r>
                        <a:rPr lang="en-US" sz="1600" dirty="0">
                          <a:effectLst/>
                          <a:latin typeface="Arial" panose="020B0604020202020204" pitchFamily="34" charset="0"/>
                          <a:cs typeface="Arial" panose="020B0604020202020204" pitchFamily="34" charset="0"/>
                        </a:rPr>
                        <a:t>A systematic, theory-based understanding of the </a:t>
                      </a:r>
                      <a:r>
                        <a:rPr lang="en-US" sz="1600" b="1" kern="1200" dirty="0">
                          <a:solidFill>
                            <a:srgbClr val="FF0000"/>
                          </a:solidFill>
                          <a:effectLst/>
                          <a:latin typeface="Arial" panose="020B0604020202020204" pitchFamily="34" charset="0"/>
                          <a:cs typeface="Arial" panose="020B0604020202020204" pitchFamily="34" charset="0"/>
                        </a:rPr>
                        <a:t>natural</a:t>
                      </a:r>
                      <a:r>
                        <a:rPr lang="en-US" sz="1600" dirty="0">
                          <a:effectLst/>
                          <a:latin typeface="Arial" panose="020B0604020202020204" pitchFamily="34" charset="0"/>
                          <a:cs typeface="Arial" panose="020B0604020202020204" pitchFamily="34" charset="0"/>
                        </a:rPr>
                        <a:t> </a:t>
                      </a:r>
                      <a:r>
                        <a:rPr lang="en-US" sz="1600" b="1" dirty="0">
                          <a:solidFill>
                            <a:srgbClr val="FF0000"/>
                          </a:solidFill>
                          <a:effectLst/>
                          <a:latin typeface="Arial" panose="020B0604020202020204" pitchFamily="34" charset="0"/>
                          <a:cs typeface="Arial" panose="020B0604020202020204" pitchFamily="34" charset="0"/>
                        </a:rPr>
                        <a:t>sciences </a:t>
                      </a:r>
                      <a:r>
                        <a:rPr lang="en-US" sz="1600" dirty="0">
                          <a:effectLst/>
                          <a:latin typeface="Arial" panose="020B0604020202020204" pitchFamily="34" charset="0"/>
                          <a:cs typeface="Arial" panose="020B0604020202020204" pitchFamily="34" charset="0"/>
                        </a:rPr>
                        <a:t>applicable to the discipline </a:t>
                      </a:r>
                      <a:r>
                        <a:rPr lang="en-US" sz="1600" kern="1200" dirty="0">
                          <a:solidFill>
                            <a:schemeClr val="dk1"/>
                          </a:solidFill>
                          <a:effectLst/>
                          <a:latin typeface="Arial" panose="020B0604020202020204" pitchFamily="34" charset="0"/>
                          <a:cs typeface="Arial" panose="020B0604020202020204" pitchFamily="34" charset="0"/>
                        </a:rPr>
                        <a:t>and awareness of relevant </a:t>
                      </a:r>
                      <a:r>
                        <a:rPr lang="en-US" sz="1600" b="1" kern="1200" dirty="0">
                          <a:solidFill>
                            <a:srgbClr val="FF0000"/>
                          </a:solidFill>
                          <a:effectLst/>
                          <a:latin typeface="Arial" panose="020B0604020202020204" pitchFamily="34" charset="0"/>
                          <a:cs typeface="Arial" panose="020B0604020202020204" pitchFamily="34" charset="0"/>
                        </a:rPr>
                        <a:t>social sciences</a:t>
                      </a:r>
                      <a:endParaRPr lang="en-US" sz="1600" b="1" kern="1200" dirty="0">
                        <a:solidFill>
                          <a:srgbClr val="FF0000"/>
                        </a:solidFill>
                        <a:effectLst/>
                        <a:latin typeface="Arial" panose="020B0604020202020204" pitchFamily="34" charset="0"/>
                        <a:ea typeface="+mn-ea"/>
                        <a:cs typeface="Arial" panose="020B0604020202020204" pitchFamily="34" charset="0"/>
                      </a:endParaRPr>
                    </a:p>
                  </a:txBody>
                  <a:tcPr marL="54410" marR="54410" marT="27205" marB="27205">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964504">
                <a:tc>
                  <a:txBody>
                    <a:bodyPr/>
                    <a:lstStyle/>
                    <a:p>
                      <a:r>
                        <a:rPr lang="en-MY" sz="1600" b="1" dirty="0">
                          <a:latin typeface="Arial" panose="020B0604020202020204" pitchFamily="34" charset="0"/>
                          <a:cs typeface="Arial" panose="020B0604020202020204" pitchFamily="34" charset="0"/>
                        </a:rPr>
                        <a:t>WK2</a:t>
                      </a:r>
                      <a:endParaRPr lang="en-US" sz="1600" b="1" dirty="0">
                        <a:latin typeface="Arial" panose="020B0604020202020204" pitchFamily="34" charset="0"/>
                        <a:cs typeface="Arial" panose="020B0604020202020204" pitchFamily="34" charset="0"/>
                      </a:endParaRPr>
                    </a:p>
                  </a:txBody>
                  <a:tcPr marL="54410" marR="54410" marT="27205" marB="27205">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685800" rtl="0" eaLnBrk="1" latinLnBrk="0" hangingPunct="1"/>
                      <a:r>
                        <a:rPr lang="en-US" sz="1600" kern="1200" dirty="0">
                          <a:solidFill>
                            <a:schemeClr val="dk1"/>
                          </a:solidFill>
                          <a:effectLst/>
                          <a:latin typeface="Arial" panose="020B0604020202020204" pitchFamily="34" charset="0"/>
                          <a:cs typeface="Arial" panose="020B0604020202020204" pitchFamily="34" charset="0"/>
                        </a:rPr>
                        <a:t>Conceptually-based </a:t>
                      </a:r>
                      <a:r>
                        <a:rPr lang="en-US" sz="1600" b="1" kern="1200" dirty="0">
                          <a:solidFill>
                            <a:srgbClr val="FF0000"/>
                          </a:solidFill>
                          <a:effectLst/>
                          <a:latin typeface="Arial" panose="020B0604020202020204" pitchFamily="34" charset="0"/>
                          <a:cs typeface="Arial" panose="020B0604020202020204" pitchFamily="34" charset="0"/>
                        </a:rPr>
                        <a:t>mathematics</a:t>
                      </a:r>
                      <a:r>
                        <a:rPr lang="en-US" sz="1600" kern="1200" dirty="0">
                          <a:solidFill>
                            <a:schemeClr val="dk1"/>
                          </a:solidFill>
                          <a:effectLst/>
                          <a:latin typeface="Arial" panose="020B0604020202020204" pitchFamily="34" charset="0"/>
                          <a:cs typeface="Arial" panose="020B0604020202020204" pitchFamily="34" charset="0"/>
                        </a:rPr>
                        <a:t>, numerical analysis, data analysis, statistics and formal aspects of computer and information science to support detailed analysis and modelling applicable to the discipline </a:t>
                      </a:r>
                      <a:endParaRPr lang="en-MY" sz="1600" kern="1200" dirty="0">
                        <a:solidFill>
                          <a:schemeClr val="dk1"/>
                        </a:solidFill>
                        <a:effectLst/>
                        <a:latin typeface="Arial" panose="020B0604020202020204" pitchFamily="34" charset="0"/>
                        <a:ea typeface="+mn-ea"/>
                        <a:cs typeface="Arial" panose="020B0604020202020204" pitchFamily="34" charset="0"/>
                      </a:endParaRPr>
                    </a:p>
                  </a:txBody>
                  <a:tcPr marL="54410" marR="54410" marT="27205" marB="27205">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01458">
                <a:tc>
                  <a:txBody>
                    <a:bodyPr/>
                    <a:lstStyle/>
                    <a:p>
                      <a:r>
                        <a:rPr lang="en-MY" sz="1600" b="1" dirty="0">
                          <a:latin typeface="Arial" panose="020B0604020202020204" pitchFamily="34" charset="0"/>
                          <a:cs typeface="Arial" panose="020B0604020202020204" pitchFamily="34" charset="0"/>
                        </a:rPr>
                        <a:t>WK3</a:t>
                      </a:r>
                      <a:endParaRPr lang="en-US" sz="1600" b="1" dirty="0">
                        <a:latin typeface="Arial" panose="020B0604020202020204" pitchFamily="34" charset="0"/>
                        <a:cs typeface="Arial" panose="020B0604020202020204" pitchFamily="34" charset="0"/>
                      </a:endParaRPr>
                    </a:p>
                  </a:txBody>
                  <a:tcPr marL="54410" marR="54410" marT="27205" marB="27205">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MY" sz="1600" dirty="0">
                          <a:effectLst/>
                          <a:latin typeface="Arial" panose="020B0604020202020204" pitchFamily="34" charset="0"/>
                          <a:cs typeface="Arial" panose="020B0604020202020204" pitchFamily="34" charset="0"/>
                        </a:rPr>
                        <a:t>A systematic, theory-based formulation of </a:t>
                      </a:r>
                      <a:r>
                        <a:rPr lang="en-MY" sz="1600" b="1" kern="1200" dirty="0">
                          <a:solidFill>
                            <a:srgbClr val="FF0000"/>
                          </a:solidFill>
                          <a:effectLst/>
                          <a:latin typeface="Arial" panose="020B0604020202020204" pitchFamily="34" charset="0"/>
                          <a:cs typeface="Arial" panose="020B0604020202020204" pitchFamily="34" charset="0"/>
                        </a:rPr>
                        <a:t>engineering</a:t>
                      </a:r>
                      <a:r>
                        <a:rPr lang="en-MY" sz="1600" dirty="0">
                          <a:effectLst/>
                          <a:latin typeface="Arial" panose="020B0604020202020204" pitchFamily="34" charset="0"/>
                          <a:cs typeface="Arial" panose="020B0604020202020204" pitchFamily="34" charset="0"/>
                        </a:rPr>
                        <a:t> </a:t>
                      </a:r>
                      <a:r>
                        <a:rPr lang="en-MY" sz="1600" b="1" kern="1200" dirty="0">
                          <a:solidFill>
                            <a:srgbClr val="FF0000"/>
                          </a:solidFill>
                          <a:effectLst/>
                          <a:latin typeface="Arial" panose="020B0604020202020204" pitchFamily="34" charset="0"/>
                          <a:cs typeface="Arial" panose="020B0604020202020204" pitchFamily="34" charset="0"/>
                        </a:rPr>
                        <a:t>fundamentals </a:t>
                      </a:r>
                      <a:r>
                        <a:rPr lang="en-US" sz="1600" dirty="0">
                          <a:effectLst/>
                          <a:latin typeface="Arial" panose="020B0604020202020204" pitchFamily="34" charset="0"/>
                          <a:cs typeface="Arial" panose="020B0604020202020204" pitchFamily="34" charset="0"/>
                        </a:rPr>
                        <a:t>required in the engineering discipline</a:t>
                      </a:r>
                      <a:endParaRPr lang="en-MY" sz="1600" b="1" kern="1200" dirty="0">
                        <a:solidFill>
                          <a:srgbClr val="FF0000"/>
                        </a:solidFill>
                        <a:effectLst/>
                        <a:latin typeface="Arial" panose="020B0604020202020204" pitchFamily="34" charset="0"/>
                        <a:ea typeface="+mn-ea"/>
                        <a:cs typeface="Arial" panose="020B0604020202020204" pitchFamily="34" charset="0"/>
                      </a:endParaRPr>
                    </a:p>
                  </a:txBody>
                  <a:tcPr marL="54410" marR="54410" marT="27205" marB="27205">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907515">
                <a:tc>
                  <a:txBody>
                    <a:bodyPr/>
                    <a:lstStyle/>
                    <a:p>
                      <a:r>
                        <a:rPr lang="en-MY" sz="1600" b="1" dirty="0">
                          <a:latin typeface="Arial" panose="020B0604020202020204" pitchFamily="34" charset="0"/>
                          <a:cs typeface="Arial" panose="020B0604020202020204" pitchFamily="34" charset="0"/>
                        </a:rPr>
                        <a:t>WK4</a:t>
                      </a:r>
                      <a:endParaRPr lang="en-US" sz="1600" b="1" dirty="0">
                        <a:latin typeface="Arial" panose="020B0604020202020204" pitchFamily="34" charset="0"/>
                        <a:cs typeface="Arial" panose="020B0604020202020204" pitchFamily="34" charset="0"/>
                      </a:endParaRPr>
                    </a:p>
                  </a:txBody>
                  <a:tcPr marL="54410" marR="54410" marT="27205" marB="27205">
                    <a:lnT w="12700" cap="flat" cmpd="sng" algn="ctr">
                      <a:solidFill>
                        <a:schemeClr val="tx1"/>
                      </a:solidFill>
                      <a:prstDash val="solid"/>
                      <a:round/>
                      <a:headEnd type="none" w="med" len="med"/>
                      <a:tailEnd type="none" w="med" len="med"/>
                    </a:lnT>
                  </a:tcPr>
                </a:tc>
                <a:tc>
                  <a:txBody>
                    <a:bodyPr/>
                    <a:lstStyle/>
                    <a:p>
                      <a:r>
                        <a:rPr lang="en-MY" sz="1600" dirty="0">
                          <a:effectLst/>
                          <a:latin typeface="Arial" panose="020B0604020202020204" pitchFamily="34" charset="0"/>
                          <a:cs typeface="Arial" panose="020B0604020202020204" pitchFamily="34" charset="0"/>
                        </a:rPr>
                        <a:t>Engineering </a:t>
                      </a:r>
                      <a:r>
                        <a:rPr lang="en-MY" sz="1600" b="1" kern="1200" dirty="0">
                          <a:solidFill>
                            <a:srgbClr val="FF0000"/>
                          </a:solidFill>
                          <a:effectLst/>
                          <a:latin typeface="Arial" panose="020B0604020202020204" pitchFamily="34" charset="0"/>
                          <a:cs typeface="Arial" panose="020B0604020202020204" pitchFamily="34" charset="0"/>
                        </a:rPr>
                        <a:t>specialist</a:t>
                      </a:r>
                      <a:r>
                        <a:rPr lang="en-MY" sz="1600" dirty="0">
                          <a:effectLst/>
                          <a:latin typeface="Arial" panose="020B0604020202020204" pitchFamily="34" charset="0"/>
                          <a:cs typeface="Arial" panose="020B0604020202020204" pitchFamily="34" charset="0"/>
                        </a:rPr>
                        <a:t> </a:t>
                      </a:r>
                      <a:r>
                        <a:rPr lang="en-MY" sz="1600" b="1" kern="1200" dirty="0">
                          <a:solidFill>
                            <a:srgbClr val="FF0000"/>
                          </a:solidFill>
                          <a:effectLst/>
                          <a:latin typeface="Arial" panose="020B0604020202020204" pitchFamily="34" charset="0"/>
                          <a:cs typeface="Arial" panose="020B0604020202020204" pitchFamily="34" charset="0"/>
                        </a:rPr>
                        <a:t>knowledge</a:t>
                      </a:r>
                      <a:r>
                        <a:rPr lang="en-MY" sz="1600" dirty="0">
                          <a:effectLst/>
                          <a:latin typeface="Arial" panose="020B0604020202020204" pitchFamily="34" charset="0"/>
                          <a:cs typeface="Arial" panose="020B0604020202020204" pitchFamily="34" charset="0"/>
                        </a:rPr>
                        <a:t> that provides </a:t>
                      </a:r>
                      <a:r>
                        <a:rPr lang="en-MY" sz="1600" kern="1200" dirty="0">
                          <a:solidFill>
                            <a:schemeClr val="dk1"/>
                          </a:solidFill>
                          <a:effectLst/>
                          <a:latin typeface="Arial" panose="020B0604020202020204" pitchFamily="34" charset="0"/>
                          <a:cs typeface="Arial" panose="020B0604020202020204" pitchFamily="34" charset="0"/>
                        </a:rPr>
                        <a:t>theoretical frameworks and bodies of </a:t>
                      </a:r>
                      <a:r>
                        <a:rPr lang="en-MY" sz="1600" dirty="0">
                          <a:effectLst/>
                          <a:latin typeface="Arial" panose="020B0604020202020204" pitchFamily="34" charset="0"/>
                          <a:cs typeface="Arial" panose="020B0604020202020204" pitchFamily="34" charset="0"/>
                        </a:rPr>
                        <a:t>knowledge for the accepted practice areas in the engineering discipline; much is at the forefront of the discipline</a:t>
                      </a:r>
                    </a:p>
                  </a:txBody>
                  <a:tcPr marL="54410" marR="54410" marT="27205" marB="27205">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519067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19F32D8-A344-33D5-1B72-7A7AF77A644E}"/>
              </a:ext>
            </a:extLst>
          </p:cNvPr>
          <p:cNvGraphicFramePr>
            <a:graphicFrameLocks noGrp="1"/>
          </p:cNvGraphicFramePr>
          <p:nvPr>
            <p:extLst>
              <p:ext uri="{D42A27DB-BD31-4B8C-83A1-F6EECF244321}">
                <p14:modId xmlns:p14="http://schemas.microsoft.com/office/powerpoint/2010/main" val="2560692851"/>
              </p:ext>
            </p:extLst>
          </p:nvPr>
        </p:nvGraphicFramePr>
        <p:xfrm>
          <a:off x="275572" y="899862"/>
          <a:ext cx="8592855" cy="5425782"/>
        </p:xfrm>
        <a:graphic>
          <a:graphicData uri="http://schemas.openxmlformats.org/drawingml/2006/table">
            <a:tbl>
              <a:tblPr firstRow="1" bandRow="1">
                <a:tableStyleId>{7E9639D4-E3E2-4D34-9284-5A2195B3D0D7}</a:tableStyleId>
              </a:tblPr>
              <a:tblGrid>
                <a:gridCol w="955850">
                  <a:extLst>
                    <a:ext uri="{9D8B030D-6E8A-4147-A177-3AD203B41FA5}">
                      <a16:colId xmlns:a16="http://schemas.microsoft.com/office/drawing/2014/main" val="3388998864"/>
                    </a:ext>
                  </a:extLst>
                </a:gridCol>
                <a:gridCol w="7637005">
                  <a:extLst>
                    <a:ext uri="{9D8B030D-6E8A-4147-A177-3AD203B41FA5}">
                      <a16:colId xmlns:a16="http://schemas.microsoft.com/office/drawing/2014/main" val="1906376697"/>
                    </a:ext>
                  </a:extLst>
                </a:gridCol>
              </a:tblGrid>
              <a:tr h="374230">
                <a:tc>
                  <a:txBody>
                    <a:bodyPr/>
                    <a:lstStyle/>
                    <a:p>
                      <a:r>
                        <a:rPr lang="en-US" sz="1600" dirty="0">
                          <a:latin typeface="Arial" panose="020B0604020202020204" pitchFamily="34" charset="0"/>
                          <a:cs typeface="Arial" panose="020B0604020202020204" pitchFamily="34" charset="0"/>
                        </a:rPr>
                        <a:t>No.</a:t>
                      </a:r>
                    </a:p>
                  </a:txBody>
                  <a:tcPr marL="54410" marR="54410" marT="27205" marB="27205"/>
                </a:tc>
                <a:tc>
                  <a:txBody>
                    <a:bodyPr/>
                    <a:lstStyle/>
                    <a:p>
                      <a:r>
                        <a:rPr lang="en-MY" sz="1600" dirty="0">
                          <a:latin typeface="Arial" panose="020B0604020202020204" pitchFamily="34" charset="0"/>
                          <a:cs typeface="Arial" panose="020B0604020202020204" pitchFamily="34" charset="0"/>
                        </a:rPr>
                        <a:t>Knowledge</a:t>
                      </a:r>
                      <a:r>
                        <a:rPr lang="en-MY" sz="1600" baseline="0" dirty="0">
                          <a:latin typeface="Arial" panose="020B0604020202020204" pitchFamily="34" charset="0"/>
                          <a:cs typeface="Arial" panose="020B0604020202020204" pitchFamily="34" charset="0"/>
                        </a:rPr>
                        <a:t> Profile (Curriculum)</a:t>
                      </a:r>
                    </a:p>
                  </a:txBody>
                  <a:tcPr marL="54410" marR="54410" marT="27205" marB="27205"/>
                </a:tc>
                <a:extLst>
                  <a:ext uri="{0D108BD9-81ED-4DB2-BD59-A6C34878D82A}">
                    <a16:rowId xmlns:a16="http://schemas.microsoft.com/office/drawing/2014/main" val="3040863676"/>
                  </a:ext>
                </a:extLst>
              </a:tr>
              <a:tr h="915285">
                <a:tc>
                  <a:txBody>
                    <a:bodyPr/>
                    <a:lstStyle/>
                    <a:p>
                      <a:r>
                        <a:rPr lang="en-MY" sz="1600" b="1" dirty="0">
                          <a:latin typeface="Arial" panose="020B0604020202020204" pitchFamily="34" charset="0"/>
                          <a:cs typeface="Arial" panose="020B0604020202020204" pitchFamily="34" charset="0"/>
                        </a:rPr>
                        <a:t>WK5</a:t>
                      </a:r>
                      <a:endParaRPr lang="en-US" sz="1600" b="1" dirty="0">
                        <a:latin typeface="Arial" panose="020B0604020202020204" pitchFamily="34" charset="0"/>
                        <a:cs typeface="Arial" panose="020B0604020202020204" pitchFamily="34" charset="0"/>
                      </a:endParaRPr>
                    </a:p>
                  </a:txBody>
                  <a:tcPr marL="83583" marR="83583" marT="41792" marB="41792">
                    <a:lnB w="12700" cap="flat" cmpd="sng" algn="ctr">
                      <a:solidFill>
                        <a:schemeClr val="tx1"/>
                      </a:solidFill>
                      <a:prstDash val="solid"/>
                      <a:round/>
                      <a:headEnd type="none" w="med" len="med"/>
                      <a:tailEnd type="none" w="med" len="med"/>
                    </a:lnB>
                  </a:tcPr>
                </a:tc>
                <a:tc>
                  <a:txBody>
                    <a:bodyPr/>
                    <a:lstStyle/>
                    <a:p>
                      <a:r>
                        <a:rPr lang="en-US" sz="1600" b="0" u="none" strike="noStrike" kern="1200" baseline="0" dirty="0">
                          <a:solidFill>
                            <a:schemeClr val="dk1"/>
                          </a:solidFill>
                          <a:effectLst/>
                          <a:latin typeface="Arial" panose="020B0604020202020204" pitchFamily="34" charset="0"/>
                          <a:cs typeface="Arial" panose="020B0604020202020204" pitchFamily="34" charset="0"/>
                        </a:rPr>
                        <a:t>Knowledge, including efficient resource use, environmental impacts, whole-life cost, re-use of resources, net zero carbon, and similar concepts, that supports </a:t>
                      </a:r>
                      <a:r>
                        <a:rPr lang="en-US" sz="1600" b="1" kern="1200" dirty="0">
                          <a:solidFill>
                            <a:srgbClr val="FF0000"/>
                          </a:solidFill>
                          <a:effectLst/>
                          <a:latin typeface="Arial" panose="020B0604020202020204" pitchFamily="34" charset="0"/>
                          <a:cs typeface="Arial" panose="020B0604020202020204" pitchFamily="34" charset="0"/>
                        </a:rPr>
                        <a:t>engineering design and operations </a:t>
                      </a:r>
                      <a:r>
                        <a:rPr lang="en-US" sz="1600" b="0" u="none" strike="noStrike" kern="1200" baseline="0" dirty="0">
                          <a:solidFill>
                            <a:schemeClr val="dk1"/>
                          </a:solidFill>
                          <a:effectLst/>
                          <a:latin typeface="Arial" panose="020B0604020202020204" pitchFamily="34" charset="0"/>
                          <a:cs typeface="Arial" panose="020B0604020202020204" pitchFamily="34" charset="0"/>
                        </a:rPr>
                        <a:t>in a practice area </a:t>
                      </a:r>
                      <a:endParaRPr lang="en-MY" sz="1600" dirty="0">
                        <a:effectLst/>
                        <a:latin typeface="Arial" panose="020B0604020202020204" pitchFamily="34" charset="0"/>
                        <a:cs typeface="Arial" panose="020B0604020202020204" pitchFamily="34" charset="0"/>
                      </a:endParaRPr>
                    </a:p>
                  </a:txBody>
                  <a:tcPr marL="83583" marR="83583" marT="41792" marB="41792">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4746978"/>
                  </a:ext>
                </a:extLst>
              </a:tr>
              <a:tr h="716661">
                <a:tc>
                  <a:txBody>
                    <a:bodyPr/>
                    <a:lstStyle/>
                    <a:p>
                      <a:r>
                        <a:rPr lang="en-MY" sz="1600" b="1" dirty="0">
                          <a:latin typeface="Arial" panose="020B0604020202020204" pitchFamily="34" charset="0"/>
                          <a:cs typeface="Arial" panose="020B0604020202020204" pitchFamily="34" charset="0"/>
                        </a:rPr>
                        <a:t>WK6</a:t>
                      </a:r>
                      <a:endParaRPr lang="en-US" sz="1600" b="1" dirty="0">
                        <a:latin typeface="Arial" panose="020B0604020202020204" pitchFamily="34" charset="0"/>
                        <a:cs typeface="Arial" panose="020B0604020202020204" pitchFamily="34" charset="0"/>
                      </a:endParaRPr>
                    </a:p>
                  </a:txBody>
                  <a:tcPr marL="83583" marR="83583" marT="41792" marB="41792">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u="none" strike="noStrike" kern="1200" baseline="0" dirty="0">
                          <a:solidFill>
                            <a:schemeClr val="dk1"/>
                          </a:solidFill>
                          <a:effectLst/>
                          <a:latin typeface="Arial" panose="020B0604020202020204" pitchFamily="34" charset="0"/>
                          <a:cs typeface="Arial" panose="020B0604020202020204" pitchFamily="34" charset="0"/>
                        </a:rPr>
                        <a:t>Knowledge of </a:t>
                      </a:r>
                      <a:r>
                        <a:rPr lang="en-US" sz="1600" b="1" kern="1200" dirty="0">
                          <a:solidFill>
                            <a:srgbClr val="FF0000"/>
                          </a:solidFill>
                          <a:effectLst/>
                          <a:latin typeface="Arial" panose="020B0604020202020204" pitchFamily="34" charset="0"/>
                          <a:cs typeface="Arial" panose="020B0604020202020204" pitchFamily="34" charset="0"/>
                        </a:rPr>
                        <a:t>engineering practice </a:t>
                      </a:r>
                      <a:r>
                        <a:rPr lang="en-US" sz="1600" b="0" u="none" strike="noStrike" kern="1200" baseline="0" dirty="0">
                          <a:solidFill>
                            <a:schemeClr val="dk1"/>
                          </a:solidFill>
                          <a:effectLst/>
                          <a:latin typeface="Arial" panose="020B0604020202020204" pitchFamily="34" charset="0"/>
                          <a:cs typeface="Arial" panose="020B0604020202020204" pitchFamily="34" charset="0"/>
                        </a:rPr>
                        <a:t>(technology) in the practice areas in the engineering discipline. </a:t>
                      </a:r>
                      <a:endParaRPr lang="en-MY" sz="1600" dirty="0">
                        <a:effectLst/>
                        <a:latin typeface="Arial" panose="020B0604020202020204" pitchFamily="34" charset="0"/>
                        <a:cs typeface="Arial" panose="020B0604020202020204" pitchFamily="34" charset="0"/>
                      </a:endParaRPr>
                    </a:p>
                  </a:txBody>
                  <a:tcPr marL="83583" marR="83583" marT="41792" marB="41792">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5852645"/>
                  </a:ext>
                </a:extLst>
              </a:tr>
              <a:tr h="1215025">
                <a:tc>
                  <a:txBody>
                    <a:bodyPr/>
                    <a:lstStyle/>
                    <a:p>
                      <a:r>
                        <a:rPr lang="en-MY" sz="1600" b="1" dirty="0">
                          <a:latin typeface="Arial" panose="020B0604020202020204" pitchFamily="34" charset="0"/>
                          <a:cs typeface="Arial" panose="020B0604020202020204" pitchFamily="34" charset="0"/>
                        </a:rPr>
                        <a:t>WK7</a:t>
                      </a:r>
                      <a:endParaRPr lang="en-US" sz="1600" b="1" dirty="0">
                        <a:latin typeface="Arial" panose="020B0604020202020204" pitchFamily="34" charset="0"/>
                        <a:cs typeface="Arial" panose="020B0604020202020204" pitchFamily="34" charset="0"/>
                      </a:endParaRPr>
                    </a:p>
                  </a:txBody>
                  <a:tcPr marL="83583" marR="83583" marT="41792" marB="41792">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kern="1200" dirty="0">
                          <a:solidFill>
                            <a:srgbClr val="FF0000"/>
                          </a:solidFill>
                          <a:effectLst/>
                          <a:latin typeface="Arial" panose="020B0604020202020204" pitchFamily="34" charset="0"/>
                          <a:cs typeface="Arial" panose="020B0604020202020204" pitchFamily="34" charset="0"/>
                        </a:rPr>
                        <a:t>Knowledge of </a:t>
                      </a:r>
                      <a:r>
                        <a:rPr lang="en-US" sz="1600" b="0" u="none" strike="noStrike" kern="1200" baseline="0" dirty="0">
                          <a:solidFill>
                            <a:schemeClr val="dk1"/>
                          </a:solidFill>
                          <a:effectLst/>
                          <a:latin typeface="Arial" panose="020B0604020202020204" pitchFamily="34" charset="0"/>
                          <a:cs typeface="Arial" panose="020B0604020202020204" pitchFamily="34" charset="0"/>
                        </a:rPr>
                        <a:t>the role of engineering in society and identified issues in engineering practice in the discipline, such as the professional responsibility of an engineer to public safety and sustainable development</a:t>
                      </a:r>
                      <a:r>
                        <a:rPr lang="en-US" sz="1600" b="1" kern="1200" dirty="0">
                          <a:solidFill>
                            <a:srgbClr val="FF0000"/>
                          </a:solidFill>
                          <a:effectLst/>
                          <a:latin typeface="Arial" panose="020B0604020202020204" pitchFamily="34" charset="0"/>
                          <a:cs typeface="Arial" panose="020B0604020202020204" pitchFamily="34" charset="0"/>
                        </a:rPr>
                        <a:t>* </a:t>
                      </a:r>
                    </a:p>
                    <a:p>
                      <a:r>
                        <a:rPr lang="en-US" sz="1400" b="1" kern="1200" dirty="0">
                          <a:solidFill>
                            <a:srgbClr val="FF0000"/>
                          </a:solidFill>
                          <a:effectLst/>
                          <a:latin typeface="Arial" panose="020B0604020202020204" pitchFamily="34" charset="0"/>
                          <a:cs typeface="Arial" panose="020B0604020202020204" pitchFamily="34" charset="0"/>
                        </a:rPr>
                        <a:t>*Represented by the 17 UN Sustainable Development Goals (UN-SDG)</a:t>
                      </a:r>
                      <a:endParaRPr lang="en-MY" sz="1400" b="1" kern="1200" dirty="0">
                        <a:solidFill>
                          <a:srgbClr val="FF0000"/>
                        </a:solidFill>
                        <a:effectLst/>
                        <a:latin typeface="Arial" panose="020B0604020202020204" pitchFamily="34" charset="0"/>
                        <a:ea typeface="+mn-ea"/>
                        <a:cs typeface="Arial" panose="020B0604020202020204" pitchFamily="34" charset="0"/>
                      </a:endParaRPr>
                    </a:p>
                  </a:txBody>
                  <a:tcPr marL="83583" marR="83583" marT="41792" marB="41792">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8091858"/>
                  </a:ext>
                </a:extLst>
              </a:tr>
              <a:tr h="989556">
                <a:tc>
                  <a:txBody>
                    <a:bodyPr/>
                    <a:lstStyle/>
                    <a:p>
                      <a:r>
                        <a:rPr lang="en-MY" sz="1600" b="1" dirty="0">
                          <a:effectLst/>
                          <a:latin typeface="Arial" panose="020B0604020202020204" pitchFamily="34" charset="0"/>
                          <a:cs typeface="Arial" panose="020B0604020202020204" pitchFamily="34" charset="0"/>
                        </a:rPr>
                        <a:t>WK8</a:t>
                      </a:r>
                      <a:endParaRPr lang="en-US" sz="1600" b="1" dirty="0">
                        <a:effectLst/>
                        <a:latin typeface="Arial" panose="020B0604020202020204" pitchFamily="34" charset="0"/>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i="0" u="none" strike="noStrike" kern="1200" baseline="0" dirty="0">
                          <a:solidFill>
                            <a:schemeClr val="dk1"/>
                          </a:solidFill>
                          <a:effectLst/>
                          <a:latin typeface="Arial" panose="020B0604020202020204" pitchFamily="34" charset="0"/>
                          <a:ea typeface="+mn-ea"/>
                          <a:cs typeface="Arial" panose="020B0604020202020204" pitchFamily="34" charset="0"/>
                        </a:rPr>
                        <a:t>Engagement with selected knowledge in the current </a:t>
                      </a:r>
                      <a:r>
                        <a:rPr lang="en-US" sz="1600" b="1" kern="1200" dirty="0">
                          <a:solidFill>
                            <a:srgbClr val="FF0000"/>
                          </a:solidFill>
                          <a:effectLst/>
                          <a:latin typeface="Arial" panose="020B0604020202020204" pitchFamily="34" charset="0"/>
                          <a:ea typeface="+mn-ea"/>
                          <a:cs typeface="Arial" panose="020B0604020202020204" pitchFamily="34" charset="0"/>
                        </a:rPr>
                        <a:t>research literature </a:t>
                      </a:r>
                      <a:r>
                        <a:rPr lang="en-US" sz="1600" b="0" i="0" u="none" strike="noStrike" kern="1200" baseline="0" dirty="0">
                          <a:solidFill>
                            <a:schemeClr val="dk1"/>
                          </a:solidFill>
                          <a:effectLst/>
                          <a:latin typeface="Arial" panose="020B0604020202020204" pitchFamily="34" charset="0"/>
                          <a:ea typeface="+mn-ea"/>
                          <a:cs typeface="Arial" panose="020B0604020202020204" pitchFamily="34" charset="0"/>
                        </a:rPr>
                        <a:t>of the discipline, awareness of the power of critical thinking and creative approaches to evaluate emerging issues </a:t>
                      </a:r>
                      <a:endParaRPr lang="en-MY" sz="1600" dirty="0">
                        <a:effectLst/>
                        <a:latin typeface="Arial" panose="020B0604020202020204" pitchFamily="34" charset="0"/>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4086280"/>
                  </a:ext>
                </a:extLst>
              </a:tr>
              <a:tr h="1215025">
                <a:tc>
                  <a:txBody>
                    <a:bodyPr/>
                    <a:lstStyle/>
                    <a:p>
                      <a:r>
                        <a:rPr lang="en-US" sz="1600" b="1" dirty="0">
                          <a:effectLst/>
                          <a:latin typeface="Arial" panose="020B0604020202020204" pitchFamily="34" charset="0"/>
                          <a:cs typeface="Arial" panose="020B0604020202020204" pitchFamily="34" charset="0"/>
                        </a:rPr>
                        <a:t>WK9</a:t>
                      </a: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kern="1200" dirty="0">
                          <a:solidFill>
                            <a:srgbClr val="FF0000"/>
                          </a:solidFill>
                          <a:effectLst/>
                          <a:latin typeface="Arial" panose="020B0604020202020204" pitchFamily="34" charset="0"/>
                          <a:ea typeface="+mn-ea"/>
                          <a:cs typeface="Arial" panose="020B0604020202020204" pitchFamily="34" charset="0"/>
                        </a:rPr>
                        <a:t>Ethics, inclusive behavior and conduct</a:t>
                      </a:r>
                      <a:r>
                        <a:rPr lang="en-US" sz="1600" b="1" i="0" u="none" strike="noStrike" kern="1200" baseline="0" dirty="0">
                          <a:solidFill>
                            <a:schemeClr val="dk1"/>
                          </a:solidFill>
                          <a:effectLst/>
                          <a:latin typeface="Arial" panose="020B0604020202020204" pitchFamily="34" charset="0"/>
                          <a:ea typeface="+mn-ea"/>
                          <a:cs typeface="Arial" panose="020B0604020202020204" pitchFamily="34" charset="0"/>
                        </a:rPr>
                        <a:t>. </a:t>
                      </a:r>
                      <a:r>
                        <a:rPr lang="en-US" sz="1600" b="0" i="0" u="none" strike="noStrike" kern="1200" baseline="0" dirty="0">
                          <a:solidFill>
                            <a:schemeClr val="dk1"/>
                          </a:solidFill>
                          <a:effectLst/>
                          <a:latin typeface="Arial" panose="020B0604020202020204" pitchFamily="34" charset="0"/>
                          <a:ea typeface="+mn-ea"/>
                          <a:cs typeface="Arial" panose="020B0604020202020204" pitchFamily="34" charset="0"/>
                        </a:rPr>
                        <a:t>Knowledge of professional ethics, responsibilities, and norms of engineering practice. Awareness of the need for diversity by reason of ethnicity, gender, age, physical ability etc. with mutual understanding and respect, and of inclusive attitudes </a:t>
                      </a:r>
                      <a:endParaRPr lang="en-MY" sz="1600" dirty="0">
                        <a:effectLst/>
                        <a:latin typeface="Arial" panose="020B0604020202020204" pitchFamily="34" charset="0"/>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1541255"/>
                  </a:ext>
                </a:extLst>
              </a:tr>
            </a:tbl>
          </a:graphicData>
        </a:graphic>
      </p:graphicFrame>
    </p:spTree>
    <p:extLst>
      <p:ext uri="{BB962C8B-B14F-4D97-AF65-F5344CB8AC3E}">
        <p14:creationId xmlns:p14="http://schemas.microsoft.com/office/powerpoint/2010/main" val="134135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72105622"/>
              </p:ext>
            </p:extLst>
          </p:nvPr>
        </p:nvGraphicFramePr>
        <p:xfrm>
          <a:off x="217779" y="904195"/>
          <a:ext cx="4013024" cy="5061624"/>
        </p:xfrm>
        <a:graphic>
          <a:graphicData uri="http://schemas.openxmlformats.org/drawingml/2006/table">
            <a:tbl>
              <a:tblPr firstRow="1" bandRow="1">
                <a:tableStyleId>{5940675A-B579-460E-94D1-54222C63F5DA}</a:tableStyleId>
              </a:tblPr>
              <a:tblGrid>
                <a:gridCol w="960978">
                  <a:extLst>
                    <a:ext uri="{9D8B030D-6E8A-4147-A177-3AD203B41FA5}">
                      <a16:colId xmlns:a16="http://schemas.microsoft.com/office/drawing/2014/main" val="20000"/>
                    </a:ext>
                  </a:extLst>
                </a:gridCol>
                <a:gridCol w="3052046">
                  <a:extLst>
                    <a:ext uri="{9D8B030D-6E8A-4147-A177-3AD203B41FA5}">
                      <a16:colId xmlns:a16="http://schemas.microsoft.com/office/drawing/2014/main" val="20001"/>
                    </a:ext>
                  </a:extLst>
                </a:gridCol>
              </a:tblGrid>
              <a:tr h="446734">
                <a:tc>
                  <a:txBody>
                    <a:bodyPr/>
                    <a:lstStyle/>
                    <a:p>
                      <a:pPr algn="l"/>
                      <a:r>
                        <a:rPr lang="en-MY" sz="1800" b="1" dirty="0">
                          <a:latin typeface="Arial" panose="020B0604020202020204" pitchFamily="34" charset="0"/>
                          <a:cs typeface="Arial" panose="020B0604020202020204" pitchFamily="34" charset="0"/>
                        </a:rPr>
                        <a:t>PO1</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Engineering Knowledge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0"/>
                  </a:ext>
                </a:extLst>
              </a:tr>
              <a:tr h="384950">
                <a:tc>
                  <a:txBody>
                    <a:bodyPr/>
                    <a:lstStyle/>
                    <a:p>
                      <a:pPr algn="l"/>
                      <a:r>
                        <a:rPr lang="en-MY" sz="1800" b="1" dirty="0">
                          <a:latin typeface="Arial" panose="020B0604020202020204" pitchFamily="34" charset="0"/>
                          <a:cs typeface="Arial" panose="020B0604020202020204" pitchFamily="34" charset="0"/>
                        </a:rPr>
                        <a:t>PO2</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Problem Analysis</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1"/>
                  </a:ext>
                </a:extLst>
              </a:tr>
              <a:tr h="384950">
                <a:tc>
                  <a:txBody>
                    <a:bodyPr/>
                    <a:lstStyle/>
                    <a:p>
                      <a:pPr algn="l"/>
                      <a:r>
                        <a:rPr lang="en-MY" sz="1800" b="1" dirty="0">
                          <a:latin typeface="Arial" panose="020B0604020202020204" pitchFamily="34" charset="0"/>
                          <a:cs typeface="Arial" panose="020B0604020202020204" pitchFamily="34" charset="0"/>
                        </a:rPr>
                        <a:t>PO3</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Design/Development of Solution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2"/>
                  </a:ext>
                </a:extLst>
              </a:tr>
              <a:tr h="384950">
                <a:tc>
                  <a:txBody>
                    <a:bodyPr/>
                    <a:lstStyle/>
                    <a:p>
                      <a:pPr algn="l"/>
                      <a:r>
                        <a:rPr lang="en-MY" sz="1800" b="1" dirty="0">
                          <a:latin typeface="Arial" panose="020B0604020202020204" pitchFamily="34" charset="0"/>
                          <a:cs typeface="Arial" panose="020B0604020202020204" pitchFamily="34" charset="0"/>
                        </a:rPr>
                        <a:t>PO4</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Investigation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3"/>
                  </a:ext>
                </a:extLst>
              </a:tr>
              <a:tr h="384950">
                <a:tc>
                  <a:txBody>
                    <a:bodyPr/>
                    <a:lstStyle/>
                    <a:p>
                      <a:pPr algn="l"/>
                      <a:r>
                        <a:rPr lang="en-MY" sz="1800" b="1" dirty="0">
                          <a:latin typeface="Arial" panose="020B0604020202020204" pitchFamily="34" charset="0"/>
                          <a:cs typeface="Arial" panose="020B0604020202020204" pitchFamily="34" charset="0"/>
                        </a:rPr>
                        <a:t>PO5</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Tool Usage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4"/>
                  </a:ext>
                </a:extLst>
              </a:tr>
              <a:tr h="384950">
                <a:tc>
                  <a:txBody>
                    <a:bodyPr/>
                    <a:lstStyle/>
                    <a:p>
                      <a:pPr algn="l"/>
                      <a:r>
                        <a:rPr lang="en-MY" sz="1800" b="1" dirty="0">
                          <a:latin typeface="Arial" panose="020B0604020202020204" pitchFamily="34" charset="0"/>
                          <a:cs typeface="Arial" panose="020B0604020202020204" pitchFamily="34" charset="0"/>
                        </a:rPr>
                        <a:t>PO6</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The Engineer and the World</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5"/>
                  </a:ext>
                </a:extLst>
              </a:tr>
              <a:tr h="384950">
                <a:tc>
                  <a:txBody>
                    <a:bodyPr/>
                    <a:lstStyle/>
                    <a:p>
                      <a:pPr algn="l"/>
                      <a:r>
                        <a:rPr lang="en-MY" sz="1800" b="1" dirty="0">
                          <a:latin typeface="Arial" panose="020B0604020202020204" pitchFamily="34" charset="0"/>
                          <a:cs typeface="Arial" panose="020B0604020202020204" pitchFamily="34" charset="0"/>
                        </a:rPr>
                        <a:t>PO7</a:t>
                      </a:r>
                      <a:endParaRPr lang="en-US" sz="1800" b="1" dirty="0">
                        <a:latin typeface="Arial" panose="020B0604020202020204" pitchFamily="34" charset="0"/>
                        <a:cs typeface="Arial" panose="020B0604020202020204" pitchFamily="34" charset="0"/>
                      </a:endParaRPr>
                    </a:p>
                  </a:txBody>
                  <a:tcPr/>
                </a:tc>
                <a:tc>
                  <a:txBody>
                    <a:bodyPr/>
                    <a:lstStyle/>
                    <a:p>
                      <a:r>
                        <a:rPr lang="en-US" sz="1800" kern="1200" dirty="0">
                          <a:solidFill>
                            <a:schemeClr val="tx1"/>
                          </a:solidFill>
                          <a:latin typeface="Arial" panose="020B0604020202020204" pitchFamily="34" charset="0"/>
                          <a:ea typeface="+mn-ea"/>
                          <a:cs typeface="Arial" panose="020B0604020202020204" pitchFamily="34" charset="0"/>
                        </a:rPr>
                        <a:t>Ethics</a:t>
                      </a:r>
                    </a:p>
                  </a:txBody>
                  <a:tcPr/>
                </a:tc>
                <a:extLst>
                  <a:ext uri="{0D108BD9-81ED-4DB2-BD59-A6C34878D82A}">
                    <a16:rowId xmlns:a16="http://schemas.microsoft.com/office/drawing/2014/main" val="10006"/>
                  </a:ext>
                </a:extLst>
              </a:tr>
              <a:tr h="384950">
                <a:tc>
                  <a:txBody>
                    <a:bodyPr/>
                    <a:lstStyle/>
                    <a:p>
                      <a:pPr algn="l"/>
                      <a:r>
                        <a:rPr lang="en-MY" sz="1800" b="1" dirty="0">
                          <a:latin typeface="Arial" panose="020B0604020202020204" pitchFamily="34" charset="0"/>
                          <a:cs typeface="Arial" panose="020B0604020202020204" pitchFamily="34" charset="0"/>
                        </a:rPr>
                        <a:t>PO8</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Individual and Collaborative Teamwork</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7"/>
                  </a:ext>
                </a:extLst>
              </a:tr>
              <a:tr h="384950">
                <a:tc>
                  <a:txBody>
                    <a:bodyPr/>
                    <a:lstStyle/>
                    <a:p>
                      <a:pPr algn="l"/>
                      <a:r>
                        <a:rPr lang="en-MY" sz="1800" b="1" dirty="0">
                          <a:latin typeface="Arial" panose="020B0604020202020204" pitchFamily="34" charset="0"/>
                          <a:cs typeface="Arial" panose="020B0604020202020204" pitchFamily="34" charset="0"/>
                        </a:rPr>
                        <a:t>PO9</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Communication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8"/>
                  </a:ext>
                </a:extLst>
              </a:tr>
              <a:tr h="384950">
                <a:tc>
                  <a:txBody>
                    <a:bodyPr/>
                    <a:lstStyle/>
                    <a:p>
                      <a:pPr algn="l"/>
                      <a:r>
                        <a:rPr lang="en-MY" sz="1800" b="1" dirty="0">
                          <a:latin typeface="Arial" panose="020B0604020202020204" pitchFamily="34" charset="0"/>
                          <a:cs typeface="Arial" panose="020B0604020202020204" pitchFamily="34" charset="0"/>
                        </a:rPr>
                        <a:t>PO10</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Project Management and Finance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9"/>
                  </a:ext>
                </a:extLst>
              </a:tr>
              <a:tr h="384950">
                <a:tc>
                  <a:txBody>
                    <a:bodyPr/>
                    <a:lstStyle/>
                    <a:p>
                      <a:pPr algn="l"/>
                      <a:r>
                        <a:rPr lang="en-MY" sz="1800" b="1" dirty="0">
                          <a:latin typeface="Arial" panose="020B0604020202020204" pitchFamily="34" charset="0"/>
                          <a:cs typeface="Arial" panose="020B0604020202020204" pitchFamily="34" charset="0"/>
                        </a:rPr>
                        <a:t>PO11</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Lifelong Learning</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10"/>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552365057"/>
              </p:ext>
            </p:extLst>
          </p:nvPr>
        </p:nvGraphicFramePr>
        <p:xfrm>
          <a:off x="4667536" y="892825"/>
          <a:ext cx="4203510" cy="5412625"/>
        </p:xfrm>
        <a:graphic>
          <a:graphicData uri="http://schemas.openxmlformats.org/drawingml/2006/table">
            <a:tbl>
              <a:tblPr firstRow="1" bandRow="1">
                <a:tableStyleId>{5940675A-B579-460E-94D1-54222C63F5DA}</a:tableStyleId>
              </a:tblPr>
              <a:tblGrid>
                <a:gridCol w="717540">
                  <a:extLst>
                    <a:ext uri="{9D8B030D-6E8A-4147-A177-3AD203B41FA5}">
                      <a16:colId xmlns:a16="http://schemas.microsoft.com/office/drawing/2014/main" val="20000"/>
                    </a:ext>
                  </a:extLst>
                </a:gridCol>
                <a:gridCol w="3485970">
                  <a:extLst>
                    <a:ext uri="{9D8B030D-6E8A-4147-A177-3AD203B41FA5}">
                      <a16:colId xmlns:a16="http://schemas.microsoft.com/office/drawing/2014/main" val="20001"/>
                    </a:ext>
                  </a:extLst>
                </a:gridCol>
              </a:tblGrid>
              <a:tr h="460077">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WK1</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Theory-based natural sciences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0"/>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WK2</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Conceptually-based mathematics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1"/>
                  </a:ext>
                </a:extLst>
              </a:tr>
              <a:tr h="718509">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WK3</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Theory-based engineering fundamentals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2"/>
                  </a:ext>
                </a:extLst>
              </a:tr>
              <a:tr h="718509">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WK4</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specialist knowledge for practice</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3"/>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WK5</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design and operations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4"/>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WK6</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practice (technology)</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5"/>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WK7</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in society</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6"/>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WK8</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Research literature</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7"/>
                  </a:ext>
                </a:extLst>
              </a:tr>
              <a:tr h="477605">
                <a:tc>
                  <a:txBody>
                    <a:bodyPr/>
                    <a:lstStyle/>
                    <a:p>
                      <a:pPr algn="ctr"/>
                      <a:r>
                        <a:rPr lang="en-US" sz="1800" b="1" kern="1200" dirty="0">
                          <a:solidFill>
                            <a:schemeClr val="tx1"/>
                          </a:solidFill>
                          <a:latin typeface="Arial" panose="020B0604020202020204" pitchFamily="34" charset="0"/>
                          <a:ea typeface="+mn-ea"/>
                          <a:cs typeface="Arial" panose="020B0604020202020204" pitchFamily="34" charset="0"/>
                        </a:rPr>
                        <a:t>WK9</a:t>
                      </a:r>
                    </a:p>
                  </a:txBody>
                  <a:tcPr anchor="ctr"/>
                </a:tc>
                <a:tc>
                  <a:txBody>
                    <a:bodyPr/>
                    <a:lstStyle/>
                    <a:p>
                      <a:pPr algn="l"/>
                      <a:r>
                        <a:rPr lang="en-US" sz="1800" kern="1200" dirty="0">
                          <a:solidFill>
                            <a:schemeClr val="tx1"/>
                          </a:solidFill>
                          <a:latin typeface="Arial" panose="020B0604020202020204" pitchFamily="34" charset="0"/>
                          <a:ea typeface="+mn-ea"/>
                          <a:cs typeface="Arial" panose="020B0604020202020204" pitchFamily="34" charset="0"/>
                        </a:rPr>
                        <a:t>Ethics, inclusive behavior and conduct</a:t>
                      </a:r>
                    </a:p>
                  </a:txBody>
                  <a:tcPr anchor="ctr"/>
                </a:tc>
                <a:extLst>
                  <a:ext uri="{0D108BD9-81ED-4DB2-BD59-A6C34878D82A}">
                    <a16:rowId xmlns:a16="http://schemas.microsoft.com/office/drawing/2014/main" val="4159091922"/>
                  </a:ext>
                </a:extLst>
              </a:tr>
            </a:tbl>
          </a:graphicData>
        </a:graphic>
      </p:graphicFrame>
      <p:sp>
        <p:nvSpPr>
          <p:cNvPr id="3" name="Rectangle 2"/>
          <p:cNvSpPr/>
          <p:nvPr/>
        </p:nvSpPr>
        <p:spPr>
          <a:xfrm>
            <a:off x="217779" y="904195"/>
            <a:ext cx="4013024" cy="423082"/>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667536" y="1342362"/>
            <a:ext cx="4203510" cy="609090"/>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667536" y="868878"/>
            <a:ext cx="4203510" cy="460784"/>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667536" y="2717197"/>
            <a:ext cx="4203510" cy="720000"/>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667536" y="1969984"/>
            <a:ext cx="4203510" cy="720000"/>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550D702B-E187-F4FA-DEF9-589572CA8A3B}"/>
              </a:ext>
            </a:extLst>
          </p:cNvPr>
          <p:cNvSpPr txBox="1"/>
          <p:nvPr/>
        </p:nvSpPr>
        <p:spPr>
          <a:xfrm>
            <a:off x="0" y="183218"/>
            <a:ext cx="9143999" cy="553998"/>
          </a:xfrm>
          <a:prstGeom prst="rect">
            <a:avLst/>
          </a:prstGeom>
          <a:noFill/>
        </p:spPr>
        <p:txBody>
          <a:bodyPr wrap="square">
            <a:spAutoFit/>
          </a:bodyPr>
          <a:lstStyle/>
          <a:p>
            <a:pPr algn="ctr"/>
            <a:r>
              <a:rPr lang="en-MY" sz="3000" b="1" dirty="0">
                <a:ln w="13462">
                  <a:solidFill>
                    <a:schemeClr val="tx1">
                      <a:lumMod val="50000"/>
                      <a:lumOff val="50000"/>
                    </a:schemeClr>
                  </a:solidFill>
                  <a:prstDash val="solid"/>
                </a:ln>
                <a:latin typeface="Arial" panose="020B0604020202020204" pitchFamily="34" charset="0"/>
                <a:cs typeface="Arial" panose="020B0604020202020204" pitchFamily="34" charset="0"/>
              </a:rPr>
              <a:t>Linkage between PO &amp; WK</a:t>
            </a:r>
          </a:p>
        </p:txBody>
      </p:sp>
    </p:spTree>
    <p:extLst>
      <p:ext uri="{BB962C8B-B14F-4D97-AF65-F5344CB8AC3E}">
        <p14:creationId xmlns:p14="http://schemas.microsoft.com/office/powerpoint/2010/main" val="3777822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up)">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up)">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13092680"/>
              </p:ext>
            </p:extLst>
          </p:nvPr>
        </p:nvGraphicFramePr>
        <p:xfrm>
          <a:off x="217779" y="904195"/>
          <a:ext cx="4013024" cy="5061624"/>
        </p:xfrm>
        <a:graphic>
          <a:graphicData uri="http://schemas.openxmlformats.org/drawingml/2006/table">
            <a:tbl>
              <a:tblPr firstRow="1" bandRow="1">
                <a:tableStyleId>{5940675A-B579-460E-94D1-54222C63F5DA}</a:tableStyleId>
              </a:tblPr>
              <a:tblGrid>
                <a:gridCol w="960978">
                  <a:extLst>
                    <a:ext uri="{9D8B030D-6E8A-4147-A177-3AD203B41FA5}">
                      <a16:colId xmlns:a16="http://schemas.microsoft.com/office/drawing/2014/main" val="20000"/>
                    </a:ext>
                  </a:extLst>
                </a:gridCol>
                <a:gridCol w="3052046">
                  <a:extLst>
                    <a:ext uri="{9D8B030D-6E8A-4147-A177-3AD203B41FA5}">
                      <a16:colId xmlns:a16="http://schemas.microsoft.com/office/drawing/2014/main" val="20001"/>
                    </a:ext>
                  </a:extLst>
                </a:gridCol>
              </a:tblGrid>
              <a:tr h="446734">
                <a:tc>
                  <a:txBody>
                    <a:bodyPr/>
                    <a:lstStyle/>
                    <a:p>
                      <a:pPr algn="l"/>
                      <a:r>
                        <a:rPr lang="en-MY" sz="1800" b="1" dirty="0">
                          <a:latin typeface="Arial" panose="020B0604020202020204" pitchFamily="34" charset="0"/>
                          <a:cs typeface="Arial" panose="020B0604020202020204" pitchFamily="34" charset="0"/>
                        </a:rPr>
                        <a:t>PO1</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Engineering Knowledge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0"/>
                  </a:ext>
                </a:extLst>
              </a:tr>
              <a:tr h="384950">
                <a:tc>
                  <a:txBody>
                    <a:bodyPr/>
                    <a:lstStyle/>
                    <a:p>
                      <a:pPr algn="l"/>
                      <a:r>
                        <a:rPr lang="en-MY" sz="1800" b="1" dirty="0">
                          <a:latin typeface="Arial" panose="020B0604020202020204" pitchFamily="34" charset="0"/>
                          <a:cs typeface="Arial" panose="020B0604020202020204" pitchFamily="34" charset="0"/>
                        </a:rPr>
                        <a:t>PO2</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Problem Analysis</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1"/>
                  </a:ext>
                </a:extLst>
              </a:tr>
              <a:tr h="384950">
                <a:tc>
                  <a:txBody>
                    <a:bodyPr/>
                    <a:lstStyle/>
                    <a:p>
                      <a:pPr algn="l"/>
                      <a:r>
                        <a:rPr lang="en-MY" sz="1800" b="1" dirty="0">
                          <a:latin typeface="Arial" panose="020B0604020202020204" pitchFamily="34" charset="0"/>
                          <a:cs typeface="Arial" panose="020B0604020202020204" pitchFamily="34" charset="0"/>
                        </a:rPr>
                        <a:t>PO3</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Design/Development of Solution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2"/>
                  </a:ext>
                </a:extLst>
              </a:tr>
              <a:tr h="384950">
                <a:tc>
                  <a:txBody>
                    <a:bodyPr/>
                    <a:lstStyle/>
                    <a:p>
                      <a:pPr algn="l"/>
                      <a:r>
                        <a:rPr lang="en-MY" sz="1800" b="1" dirty="0">
                          <a:latin typeface="Arial" panose="020B0604020202020204" pitchFamily="34" charset="0"/>
                          <a:cs typeface="Arial" panose="020B0604020202020204" pitchFamily="34" charset="0"/>
                        </a:rPr>
                        <a:t>PO4</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Investigation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3"/>
                  </a:ext>
                </a:extLst>
              </a:tr>
              <a:tr h="384950">
                <a:tc>
                  <a:txBody>
                    <a:bodyPr/>
                    <a:lstStyle/>
                    <a:p>
                      <a:pPr algn="l"/>
                      <a:r>
                        <a:rPr lang="en-MY" sz="1800" b="1" dirty="0">
                          <a:latin typeface="Arial" panose="020B0604020202020204" pitchFamily="34" charset="0"/>
                          <a:cs typeface="Arial" panose="020B0604020202020204" pitchFamily="34" charset="0"/>
                        </a:rPr>
                        <a:t>PO5</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Tool Usage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4"/>
                  </a:ext>
                </a:extLst>
              </a:tr>
              <a:tr h="384950">
                <a:tc>
                  <a:txBody>
                    <a:bodyPr/>
                    <a:lstStyle/>
                    <a:p>
                      <a:pPr algn="l"/>
                      <a:r>
                        <a:rPr lang="en-MY" sz="1800" b="1" dirty="0">
                          <a:latin typeface="Arial" panose="020B0604020202020204" pitchFamily="34" charset="0"/>
                          <a:cs typeface="Arial" panose="020B0604020202020204" pitchFamily="34" charset="0"/>
                        </a:rPr>
                        <a:t>PO6</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The Engineer and the World</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5"/>
                  </a:ext>
                </a:extLst>
              </a:tr>
              <a:tr h="384950">
                <a:tc>
                  <a:txBody>
                    <a:bodyPr/>
                    <a:lstStyle/>
                    <a:p>
                      <a:pPr algn="l"/>
                      <a:r>
                        <a:rPr lang="en-MY" sz="1800" b="1" dirty="0">
                          <a:latin typeface="Arial" panose="020B0604020202020204" pitchFamily="34" charset="0"/>
                          <a:cs typeface="Arial" panose="020B0604020202020204" pitchFamily="34" charset="0"/>
                        </a:rPr>
                        <a:t>PO7</a:t>
                      </a:r>
                      <a:endParaRPr lang="en-US" sz="1800" b="1" dirty="0">
                        <a:latin typeface="Arial" panose="020B0604020202020204" pitchFamily="34" charset="0"/>
                        <a:cs typeface="Arial" panose="020B0604020202020204" pitchFamily="34" charset="0"/>
                      </a:endParaRPr>
                    </a:p>
                  </a:txBody>
                  <a:tcPr/>
                </a:tc>
                <a:tc>
                  <a:txBody>
                    <a:bodyPr/>
                    <a:lstStyle/>
                    <a:p>
                      <a:r>
                        <a:rPr lang="en-US" sz="1800" kern="1200" dirty="0">
                          <a:solidFill>
                            <a:schemeClr val="tx1"/>
                          </a:solidFill>
                          <a:latin typeface="Arial" panose="020B0604020202020204" pitchFamily="34" charset="0"/>
                          <a:ea typeface="+mn-ea"/>
                          <a:cs typeface="Arial" panose="020B0604020202020204" pitchFamily="34" charset="0"/>
                        </a:rPr>
                        <a:t>Ethics</a:t>
                      </a:r>
                    </a:p>
                  </a:txBody>
                  <a:tcPr/>
                </a:tc>
                <a:extLst>
                  <a:ext uri="{0D108BD9-81ED-4DB2-BD59-A6C34878D82A}">
                    <a16:rowId xmlns:a16="http://schemas.microsoft.com/office/drawing/2014/main" val="10006"/>
                  </a:ext>
                </a:extLst>
              </a:tr>
              <a:tr h="384950">
                <a:tc>
                  <a:txBody>
                    <a:bodyPr/>
                    <a:lstStyle/>
                    <a:p>
                      <a:pPr algn="l"/>
                      <a:r>
                        <a:rPr lang="en-MY" sz="1800" b="1" dirty="0">
                          <a:latin typeface="Arial" panose="020B0604020202020204" pitchFamily="34" charset="0"/>
                          <a:cs typeface="Arial" panose="020B0604020202020204" pitchFamily="34" charset="0"/>
                        </a:rPr>
                        <a:t>PO8</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Individual and Collaborative Teamwork</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7"/>
                  </a:ext>
                </a:extLst>
              </a:tr>
              <a:tr h="384950">
                <a:tc>
                  <a:txBody>
                    <a:bodyPr/>
                    <a:lstStyle/>
                    <a:p>
                      <a:pPr algn="l"/>
                      <a:r>
                        <a:rPr lang="en-MY" sz="1800" b="1" dirty="0">
                          <a:latin typeface="Arial" panose="020B0604020202020204" pitchFamily="34" charset="0"/>
                          <a:cs typeface="Arial" panose="020B0604020202020204" pitchFamily="34" charset="0"/>
                        </a:rPr>
                        <a:t>PO9</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Communication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8"/>
                  </a:ext>
                </a:extLst>
              </a:tr>
              <a:tr h="384950">
                <a:tc>
                  <a:txBody>
                    <a:bodyPr/>
                    <a:lstStyle/>
                    <a:p>
                      <a:pPr algn="l"/>
                      <a:r>
                        <a:rPr lang="en-MY" sz="1800" b="1" dirty="0">
                          <a:latin typeface="Arial" panose="020B0604020202020204" pitchFamily="34" charset="0"/>
                          <a:cs typeface="Arial" panose="020B0604020202020204" pitchFamily="34" charset="0"/>
                        </a:rPr>
                        <a:t>PO10</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Project Management and Finance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9"/>
                  </a:ext>
                </a:extLst>
              </a:tr>
              <a:tr h="384950">
                <a:tc>
                  <a:txBody>
                    <a:bodyPr/>
                    <a:lstStyle/>
                    <a:p>
                      <a:pPr algn="l"/>
                      <a:r>
                        <a:rPr lang="en-MY" sz="1800" b="1" dirty="0">
                          <a:latin typeface="Arial" panose="020B0604020202020204" pitchFamily="34" charset="0"/>
                          <a:cs typeface="Arial" panose="020B0604020202020204" pitchFamily="34" charset="0"/>
                        </a:rPr>
                        <a:t>PO11</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Lifelong Learning</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10"/>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216986504"/>
              </p:ext>
            </p:extLst>
          </p:nvPr>
        </p:nvGraphicFramePr>
        <p:xfrm>
          <a:off x="4667536" y="892825"/>
          <a:ext cx="4203510" cy="5412625"/>
        </p:xfrm>
        <a:graphic>
          <a:graphicData uri="http://schemas.openxmlformats.org/drawingml/2006/table">
            <a:tbl>
              <a:tblPr firstRow="1" bandRow="1">
                <a:tableStyleId>{5940675A-B579-460E-94D1-54222C63F5DA}</a:tableStyleId>
              </a:tblPr>
              <a:tblGrid>
                <a:gridCol w="717540">
                  <a:extLst>
                    <a:ext uri="{9D8B030D-6E8A-4147-A177-3AD203B41FA5}">
                      <a16:colId xmlns:a16="http://schemas.microsoft.com/office/drawing/2014/main" val="20000"/>
                    </a:ext>
                  </a:extLst>
                </a:gridCol>
                <a:gridCol w="3485970">
                  <a:extLst>
                    <a:ext uri="{9D8B030D-6E8A-4147-A177-3AD203B41FA5}">
                      <a16:colId xmlns:a16="http://schemas.microsoft.com/office/drawing/2014/main" val="20001"/>
                    </a:ext>
                  </a:extLst>
                </a:gridCol>
              </a:tblGrid>
              <a:tr h="460077">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WK1</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Theory-based natural sciences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0"/>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WK2</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Conceptually-based mathematics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1"/>
                  </a:ext>
                </a:extLst>
              </a:tr>
              <a:tr h="718509">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WK3</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Theory-based engineering fundamentals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2"/>
                  </a:ext>
                </a:extLst>
              </a:tr>
              <a:tr h="718509">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WK4</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specialist knowledge for practice</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3"/>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WK5</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design and operations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4"/>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WK6</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practice (technology)</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5"/>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WK7</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in society</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6"/>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WK8</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Research literature</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7"/>
                  </a:ext>
                </a:extLst>
              </a:tr>
              <a:tr h="477605">
                <a:tc>
                  <a:txBody>
                    <a:bodyPr/>
                    <a:lstStyle/>
                    <a:p>
                      <a:pPr algn="ctr"/>
                      <a:r>
                        <a:rPr lang="en-US" sz="1800" b="1" kern="1200" dirty="0">
                          <a:solidFill>
                            <a:schemeClr val="tx1"/>
                          </a:solidFill>
                          <a:latin typeface="Arial" panose="020B0604020202020204" pitchFamily="34" charset="0"/>
                          <a:ea typeface="+mn-ea"/>
                          <a:cs typeface="Arial" panose="020B0604020202020204" pitchFamily="34" charset="0"/>
                        </a:rPr>
                        <a:t>WK9</a:t>
                      </a:r>
                    </a:p>
                  </a:txBody>
                  <a:tcPr anchor="ctr"/>
                </a:tc>
                <a:tc>
                  <a:txBody>
                    <a:bodyPr/>
                    <a:lstStyle/>
                    <a:p>
                      <a:pPr algn="l"/>
                      <a:r>
                        <a:rPr lang="en-US" sz="1800" kern="1200" dirty="0">
                          <a:solidFill>
                            <a:schemeClr val="tx1"/>
                          </a:solidFill>
                          <a:latin typeface="Arial" panose="020B0604020202020204" pitchFamily="34" charset="0"/>
                          <a:ea typeface="+mn-ea"/>
                          <a:cs typeface="Arial" panose="020B0604020202020204" pitchFamily="34" charset="0"/>
                        </a:rPr>
                        <a:t>Ethics, inclusive behavior and conduct</a:t>
                      </a:r>
                    </a:p>
                  </a:txBody>
                  <a:tcPr anchor="ctr"/>
                </a:tc>
                <a:extLst>
                  <a:ext uri="{0D108BD9-81ED-4DB2-BD59-A6C34878D82A}">
                    <a16:rowId xmlns:a16="http://schemas.microsoft.com/office/drawing/2014/main" val="4159091922"/>
                  </a:ext>
                </a:extLst>
              </a:tr>
            </a:tbl>
          </a:graphicData>
        </a:graphic>
      </p:graphicFrame>
      <p:sp>
        <p:nvSpPr>
          <p:cNvPr id="3" name="Rectangle 2"/>
          <p:cNvSpPr/>
          <p:nvPr/>
        </p:nvSpPr>
        <p:spPr>
          <a:xfrm>
            <a:off x="231403" y="1334794"/>
            <a:ext cx="4013024" cy="423082"/>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667536" y="1367588"/>
            <a:ext cx="4203510" cy="613438"/>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667536" y="894278"/>
            <a:ext cx="4203510" cy="460784"/>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667536" y="2704497"/>
            <a:ext cx="4203510" cy="720000"/>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667536" y="1982684"/>
            <a:ext cx="4203510" cy="720000"/>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15EFD59B-59B0-B57A-2CFF-4854BC8DC006}"/>
              </a:ext>
            </a:extLst>
          </p:cNvPr>
          <p:cNvSpPr txBox="1"/>
          <p:nvPr/>
        </p:nvSpPr>
        <p:spPr>
          <a:xfrm>
            <a:off x="0" y="183218"/>
            <a:ext cx="9143999" cy="553998"/>
          </a:xfrm>
          <a:prstGeom prst="rect">
            <a:avLst/>
          </a:prstGeom>
          <a:noFill/>
        </p:spPr>
        <p:txBody>
          <a:bodyPr wrap="square">
            <a:spAutoFit/>
          </a:bodyPr>
          <a:lstStyle/>
          <a:p>
            <a:pPr algn="ctr"/>
            <a:r>
              <a:rPr lang="en-MY" sz="3000" b="1" dirty="0">
                <a:ln w="13462">
                  <a:solidFill>
                    <a:schemeClr val="tx1">
                      <a:lumMod val="50000"/>
                      <a:lumOff val="50000"/>
                    </a:schemeClr>
                  </a:solidFill>
                  <a:prstDash val="solid"/>
                </a:ln>
                <a:latin typeface="Arial" panose="020B0604020202020204" pitchFamily="34" charset="0"/>
                <a:cs typeface="Arial" panose="020B0604020202020204" pitchFamily="34" charset="0"/>
              </a:rPr>
              <a:t>Linkage between PO &amp; WK</a:t>
            </a:r>
          </a:p>
        </p:txBody>
      </p:sp>
    </p:spTree>
    <p:extLst>
      <p:ext uri="{BB962C8B-B14F-4D97-AF65-F5344CB8AC3E}">
        <p14:creationId xmlns:p14="http://schemas.microsoft.com/office/powerpoint/2010/main" val="2488049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up)">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up)">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48251365"/>
              </p:ext>
            </p:extLst>
          </p:nvPr>
        </p:nvGraphicFramePr>
        <p:xfrm>
          <a:off x="217779" y="904195"/>
          <a:ext cx="4013024" cy="5061624"/>
        </p:xfrm>
        <a:graphic>
          <a:graphicData uri="http://schemas.openxmlformats.org/drawingml/2006/table">
            <a:tbl>
              <a:tblPr firstRow="1" bandRow="1">
                <a:tableStyleId>{5940675A-B579-460E-94D1-54222C63F5DA}</a:tableStyleId>
              </a:tblPr>
              <a:tblGrid>
                <a:gridCol w="960978">
                  <a:extLst>
                    <a:ext uri="{9D8B030D-6E8A-4147-A177-3AD203B41FA5}">
                      <a16:colId xmlns:a16="http://schemas.microsoft.com/office/drawing/2014/main" val="20000"/>
                    </a:ext>
                  </a:extLst>
                </a:gridCol>
                <a:gridCol w="3052046">
                  <a:extLst>
                    <a:ext uri="{9D8B030D-6E8A-4147-A177-3AD203B41FA5}">
                      <a16:colId xmlns:a16="http://schemas.microsoft.com/office/drawing/2014/main" val="20001"/>
                    </a:ext>
                  </a:extLst>
                </a:gridCol>
              </a:tblGrid>
              <a:tr h="446734">
                <a:tc>
                  <a:txBody>
                    <a:bodyPr/>
                    <a:lstStyle/>
                    <a:p>
                      <a:pPr algn="l"/>
                      <a:r>
                        <a:rPr lang="en-MY" sz="1800" b="1" dirty="0">
                          <a:latin typeface="Arial" panose="020B0604020202020204" pitchFamily="34" charset="0"/>
                          <a:cs typeface="Arial" panose="020B0604020202020204" pitchFamily="34" charset="0"/>
                        </a:rPr>
                        <a:t>PO1</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Engineering Knowledge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0"/>
                  </a:ext>
                </a:extLst>
              </a:tr>
              <a:tr h="384950">
                <a:tc>
                  <a:txBody>
                    <a:bodyPr/>
                    <a:lstStyle/>
                    <a:p>
                      <a:pPr algn="l"/>
                      <a:r>
                        <a:rPr lang="en-MY" sz="1800" b="1" dirty="0">
                          <a:latin typeface="Arial" panose="020B0604020202020204" pitchFamily="34" charset="0"/>
                          <a:cs typeface="Arial" panose="020B0604020202020204" pitchFamily="34" charset="0"/>
                        </a:rPr>
                        <a:t>PO2</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Problem Analysis</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1"/>
                  </a:ext>
                </a:extLst>
              </a:tr>
              <a:tr h="384950">
                <a:tc>
                  <a:txBody>
                    <a:bodyPr/>
                    <a:lstStyle/>
                    <a:p>
                      <a:pPr algn="l"/>
                      <a:r>
                        <a:rPr lang="en-MY" sz="1800" b="1" dirty="0">
                          <a:latin typeface="Arial" panose="020B0604020202020204" pitchFamily="34" charset="0"/>
                          <a:cs typeface="Arial" panose="020B0604020202020204" pitchFamily="34" charset="0"/>
                        </a:rPr>
                        <a:t>PO3</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Design/Development of Solution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2"/>
                  </a:ext>
                </a:extLst>
              </a:tr>
              <a:tr h="384950">
                <a:tc>
                  <a:txBody>
                    <a:bodyPr/>
                    <a:lstStyle/>
                    <a:p>
                      <a:pPr algn="l"/>
                      <a:r>
                        <a:rPr lang="en-MY" sz="1800" b="1" dirty="0">
                          <a:latin typeface="Arial" panose="020B0604020202020204" pitchFamily="34" charset="0"/>
                          <a:cs typeface="Arial" panose="020B0604020202020204" pitchFamily="34" charset="0"/>
                        </a:rPr>
                        <a:t>PO4</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Investigation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3"/>
                  </a:ext>
                </a:extLst>
              </a:tr>
              <a:tr h="384950">
                <a:tc>
                  <a:txBody>
                    <a:bodyPr/>
                    <a:lstStyle/>
                    <a:p>
                      <a:pPr algn="l"/>
                      <a:r>
                        <a:rPr lang="en-MY" sz="1800" b="1" dirty="0">
                          <a:latin typeface="Arial" panose="020B0604020202020204" pitchFamily="34" charset="0"/>
                          <a:cs typeface="Arial" panose="020B0604020202020204" pitchFamily="34" charset="0"/>
                        </a:rPr>
                        <a:t>PO5</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Tool Usage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4"/>
                  </a:ext>
                </a:extLst>
              </a:tr>
              <a:tr h="384950">
                <a:tc>
                  <a:txBody>
                    <a:bodyPr/>
                    <a:lstStyle/>
                    <a:p>
                      <a:pPr algn="l"/>
                      <a:r>
                        <a:rPr lang="en-MY" sz="1800" b="1" dirty="0">
                          <a:latin typeface="Arial" panose="020B0604020202020204" pitchFamily="34" charset="0"/>
                          <a:cs typeface="Arial" panose="020B0604020202020204" pitchFamily="34" charset="0"/>
                        </a:rPr>
                        <a:t>PO6</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The Engineer and the World</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5"/>
                  </a:ext>
                </a:extLst>
              </a:tr>
              <a:tr h="384950">
                <a:tc>
                  <a:txBody>
                    <a:bodyPr/>
                    <a:lstStyle/>
                    <a:p>
                      <a:pPr algn="l"/>
                      <a:r>
                        <a:rPr lang="en-MY" sz="1800" b="1" dirty="0">
                          <a:latin typeface="Arial" panose="020B0604020202020204" pitchFamily="34" charset="0"/>
                          <a:cs typeface="Arial" panose="020B0604020202020204" pitchFamily="34" charset="0"/>
                        </a:rPr>
                        <a:t>PO7</a:t>
                      </a:r>
                      <a:endParaRPr lang="en-US" sz="1800" b="1" dirty="0">
                        <a:latin typeface="Arial" panose="020B0604020202020204" pitchFamily="34" charset="0"/>
                        <a:cs typeface="Arial" panose="020B0604020202020204" pitchFamily="34" charset="0"/>
                      </a:endParaRPr>
                    </a:p>
                  </a:txBody>
                  <a:tcPr/>
                </a:tc>
                <a:tc>
                  <a:txBody>
                    <a:bodyPr/>
                    <a:lstStyle/>
                    <a:p>
                      <a:r>
                        <a:rPr lang="en-US" sz="1800" kern="1200" dirty="0">
                          <a:solidFill>
                            <a:schemeClr val="tx1"/>
                          </a:solidFill>
                          <a:latin typeface="Arial" panose="020B0604020202020204" pitchFamily="34" charset="0"/>
                          <a:ea typeface="+mn-ea"/>
                          <a:cs typeface="Arial" panose="020B0604020202020204" pitchFamily="34" charset="0"/>
                        </a:rPr>
                        <a:t>Ethics</a:t>
                      </a:r>
                    </a:p>
                  </a:txBody>
                  <a:tcPr/>
                </a:tc>
                <a:extLst>
                  <a:ext uri="{0D108BD9-81ED-4DB2-BD59-A6C34878D82A}">
                    <a16:rowId xmlns:a16="http://schemas.microsoft.com/office/drawing/2014/main" val="10006"/>
                  </a:ext>
                </a:extLst>
              </a:tr>
              <a:tr h="384950">
                <a:tc>
                  <a:txBody>
                    <a:bodyPr/>
                    <a:lstStyle/>
                    <a:p>
                      <a:pPr algn="l"/>
                      <a:r>
                        <a:rPr lang="en-MY" sz="1800" b="1" dirty="0">
                          <a:latin typeface="Arial" panose="020B0604020202020204" pitchFamily="34" charset="0"/>
                          <a:cs typeface="Arial" panose="020B0604020202020204" pitchFamily="34" charset="0"/>
                        </a:rPr>
                        <a:t>PO8</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Individual and Collaborative Teamwork</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7"/>
                  </a:ext>
                </a:extLst>
              </a:tr>
              <a:tr h="384950">
                <a:tc>
                  <a:txBody>
                    <a:bodyPr/>
                    <a:lstStyle/>
                    <a:p>
                      <a:pPr algn="l"/>
                      <a:r>
                        <a:rPr lang="en-MY" sz="1800" b="1" dirty="0">
                          <a:latin typeface="Arial" panose="020B0604020202020204" pitchFamily="34" charset="0"/>
                          <a:cs typeface="Arial" panose="020B0604020202020204" pitchFamily="34" charset="0"/>
                        </a:rPr>
                        <a:t>PO9</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Communication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8"/>
                  </a:ext>
                </a:extLst>
              </a:tr>
              <a:tr h="384950">
                <a:tc>
                  <a:txBody>
                    <a:bodyPr/>
                    <a:lstStyle/>
                    <a:p>
                      <a:pPr algn="l"/>
                      <a:r>
                        <a:rPr lang="en-MY" sz="1800" b="1" dirty="0">
                          <a:latin typeface="Arial" panose="020B0604020202020204" pitchFamily="34" charset="0"/>
                          <a:cs typeface="Arial" panose="020B0604020202020204" pitchFamily="34" charset="0"/>
                        </a:rPr>
                        <a:t>PO10</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Project Management and Finance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9"/>
                  </a:ext>
                </a:extLst>
              </a:tr>
              <a:tr h="384950">
                <a:tc>
                  <a:txBody>
                    <a:bodyPr/>
                    <a:lstStyle/>
                    <a:p>
                      <a:pPr algn="l"/>
                      <a:r>
                        <a:rPr lang="en-MY" sz="1800" b="1" dirty="0">
                          <a:latin typeface="Arial" panose="020B0604020202020204" pitchFamily="34" charset="0"/>
                          <a:cs typeface="Arial" panose="020B0604020202020204" pitchFamily="34" charset="0"/>
                        </a:rPr>
                        <a:t>PO11</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Lifelong Learning</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10"/>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832424013"/>
              </p:ext>
            </p:extLst>
          </p:nvPr>
        </p:nvGraphicFramePr>
        <p:xfrm>
          <a:off x="4667536" y="892825"/>
          <a:ext cx="4203510" cy="5412625"/>
        </p:xfrm>
        <a:graphic>
          <a:graphicData uri="http://schemas.openxmlformats.org/drawingml/2006/table">
            <a:tbl>
              <a:tblPr firstRow="1" bandRow="1">
                <a:tableStyleId>{5940675A-B579-460E-94D1-54222C63F5DA}</a:tableStyleId>
              </a:tblPr>
              <a:tblGrid>
                <a:gridCol w="717540">
                  <a:extLst>
                    <a:ext uri="{9D8B030D-6E8A-4147-A177-3AD203B41FA5}">
                      <a16:colId xmlns:a16="http://schemas.microsoft.com/office/drawing/2014/main" val="20000"/>
                    </a:ext>
                  </a:extLst>
                </a:gridCol>
                <a:gridCol w="3485970">
                  <a:extLst>
                    <a:ext uri="{9D8B030D-6E8A-4147-A177-3AD203B41FA5}">
                      <a16:colId xmlns:a16="http://schemas.microsoft.com/office/drawing/2014/main" val="20001"/>
                    </a:ext>
                  </a:extLst>
                </a:gridCol>
              </a:tblGrid>
              <a:tr h="460077">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WK1</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Theory-based natural sciences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0"/>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WK2</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Conceptually-based mathematics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1"/>
                  </a:ext>
                </a:extLst>
              </a:tr>
              <a:tr h="718509">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WK3</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Theory-based engineering fundamentals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2"/>
                  </a:ext>
                </a:extLst>
              </a:tr>
              <a:tr h="718509">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WK4</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specialist knowledge for practice</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3"/>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WK5</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design and operations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4"/>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WK6</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practice (technology)</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5"/>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WK7</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in society</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6"/>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WK8</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Research literature</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7"/>
                  </a:ext>
                </a:extLst>
              </a:tr>
              <a:tr h="477605">
                <a:tc>
                  <a:txBody>
                    <a:bodyPr/>
                    <a:lstStyle/>
                    <a:p>
                      <a:pPr algn="ctr"/>
                      <a:r>
                        <a:rPr lang="en-US" sz="1800" b="1" kern="1200" dirty="0">
                          <a:solidFill>
                            <a:schemeClr val="tx1"/>
                          </a:solidFill>
                          <a:latin typeface="Arial" panose="020B0604020202020204" pitchFamily="34" charset="0"/>
                          <a:ea typeface="+mn-ea"/>
                          <a:cs typeface="Arial" panose="020B0604020202020204" pitchFamily="34" charset="0"/>
                        </a:rPr>
                        <a:t>WK9</a:t>
                      </a:r>
                    </a:p>
                  </a:txBody>
                  <a:tcPr anchor="ctr"/>
                </a:tc>
                <a:tc>
                  <a:txBody>
                    <a:bodyPr/>
                    <a:lstStyle/>
                    <a:p>
                      <a:pPr algn="l"/>
                      <a:r>
                        <a:rPr lang="en-US" sz="1800" kern="1200" dirty="0">
                          <a:solidFill>
                            <a:schemeClr val="tx1"/>
                          </a:solidFill>
                          <a:latin typeface="Arial" panose="020B0604020202020204" pitchFamily="34" charset="0"/>
                          <a:ea typeface="+mn-ea"/>
                          <a:cs typeface="Arial" panose="020B0604020202020204" pitchFamily="34" charset="0"/>
                        </a:rPr>
                        <a:t>Ethics, inclusive behavior and conduct</a:t>
                      </a:r>
                    </a:p>
                  </a:txBody>
                  <a:tcPr anchor="ctr"/>
                </a:tc>
                <a:extLst>
                  <a:ext uri="{0D108BD9-81ED-4DB2-BD59-A6C34878D82A}">
                    <a16:rowId xmlns:a16="http://schemas.microsoft.com/office/drawing/2014/main" val="4159091922"/>
                  </a:ext>
                </a:extLst>
              </a:tr>
            </a:tbl>
          </a:graphicData>
        </a:graphic>
      </p:graphicFrame>
      <p:sp>
        <p:nvSpPr>
          <p:cNvPr id="3" name="Rectangle 2"/>
          <p:cNvSpPr/>
          <p:nvPr/>
        </p:nvSpPr>
        <p:spPr>
          <a:xfrm>
            <a:off x="217779" y="1742458"/>
            <a:ext cx="4013024" cy="607216"/>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667536" y="3429001"/>
            <a:ext cx="4203510" cy="622300"/>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A4899641-C2FF-5C71-D25F-CECBCAB151DF}"/>
              </a:ext>
            </a:extLst>
          </p:cNvPr>
          <p:cNvSpPr txBox="1"/>
          <p:nvPr/>
        </p:nvSpPr>
        <p:spPr>
          <a:xfrm>
            <a:off x="0" y="183218"/>
            <a:ext cx="9143999" cy="553998"/>
          </a:xfrm>
          <a:prstGeom prst="rect">
            <a:avLst/>
          </a:prstGeom>
          <a:noFill/>
        </p:spPr>
        <p:txBody>
          <a:bodyPr wrap="square">
            <a:spAutoFit/>
          </a:bodyPr>
          <a:lstStyle/>
          <a:p>
            <a:pPr algn="ctr"/>
            <a:r>
              <a:rPr lang="en-MY" sz="3000" b="1" dirty="0">
                <a:ln w="13462">
                  <a:solidFill>
                    <a:schemeClr val="tx1">
                      <a:lumMod val="50000"/>
                      <a:lumOff val="50000"/>
                    </a:schemeClr>
                  </a:solidFill>
                  <a:prstDash val="solid"/>
                </a:ln>
                <a:latin typeface="Arial" panose="020B0604020202020204" pitchFamily="34" charset="0"/>
                <a:cs typeface="Arial" panose="020B0604020202020204" pitchFamily="34" charset="0"/>
              </a:rPr>
              <a:t>Linkage between PO &amp; WK</a:t>
            </a:r>
          </a:p>
        </p:txBody>
      </p:sp>
    </p:spTree>
    <p:extLst>
      <p:ext uri="{BB962C8B-B14F-4D97-AF65-F5344CB8AC3E}">
        <p14:creationId xmlns:p14="http://schemas.microsoft.com/office/powerpoint/2010/main" val="1135399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374002903"/>
              </p:ext>
            </p:extLst>
          </p:nvPr>
        </p:nvGraphicFramePr>
        <p:xfrm>
          <a:off x="217779" y="904195"/>
          <a:ext cx="4013024" cy="5061624"/>
        </p:xfrm>
        <a:graphic>
          <a:graphicData uri="http://schemas.openxmlformats.org/drawingml/2006/table">
            <a:tbl>
              <a:tblPr firstRow="1" bandRow="1">
                <a:tableStyleId>{5940675A-B579-460E-94D1-54222C63F5DA}</a:tableStyleId>
              </a:tblPr>
              <a:tblGrid>
                <a:gridCol w="960978">
                  <a:extLst>
                    <a:ext uri="{9D8B030D-6E8A-4147-A177-3AD203B41FA5}">
                      <a16:colId xmlns:a16="http://schemas.microsoft.com/office/drawing/2014/main" val="20000"/>
                    </a:ext>
                  </a:extLst>
                </a:gridCol>
                <a:gridCol w="3052046">
                  <a:extLst>
                    <a:ext uri="{9D8B030D-6E8A-4147-A177-3AD203B41FA5}">
                      <a16:colId xmlns:a16="http://schemas.microsoft.com/office/drawing/2014/main" val="20001"/>
                    </a:ext>
                  </a:extLst>
                </a:gridCol>
              </a:tblGrid>
              <a:tr h="446734">
                <a:tc>
                  <a:txBody>
                    <a:bodyPr/>
                    <a:lstStyle/>
                    <a:p>
                      <a:pPr algn="l"/>
                      <a:r>
                        <a:rPr lang="en-MY" sz="1800" b="1" dirty="0">
                          <a:latin typeface="Arial" panose="020B0604020202020204" pitchFamily="34" charset="0"/>
                          <a:cs typeface="Arial" panose="020B0604020202020204" pitchFamily="34" charset="0"/>
                        </a:rPr>
                        <a:t>PO1</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Engineering Knowledge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0"/>
                  </a:ext>
                </a:extLst>
              </a:tr>
              <a:tr h="384950">
                <a:tc>
                  <a:txBody>
                    <a:bodyPr/>
                    <a:lstStyle/>
                    <a:p>
                      <a:pPr algn="l"/>
                      <a:r>
                        <a:rPr lang="en-MY" sz="1800" b="1" dirty="0">
                          <a:latin typeface="Arial" panose="020B0604020202020204" pitchFamily="34" charset="0"/>
                          <a:cs typeface="Arial" panose="020B0604020202020204" pitchFamily="34" charset="0"/>
                        </a:rPr>
                        <a:t>PO2</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Problem Analysis</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1"/>
                  </a:ext>
                </a:extLst>
              </a:tr>
              <a:tr h="384950">
                <a:tc>
                  <a:txBody>
                    <a:bodyPr/>
                    <a:lstStyle/>
                    <a:p>
                      <a:pPr algn="l"/>
                      <a:r>
                        <a:rPr lang="en-MY" sz="1800" b="1" dirty="0">
                          <a:latin typeface="Arial" panose="020B0604020202020204" pitchFamily="34" charset="0"/>
                          <a:cs typeface="Arial" panose="020B0604020202020204" pitchFamily="34" charset="0"/>
                        </a:rPr>
                        <a:t>PO3</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Design/Development of Solution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2"/>
                  </a:ext>
                </a:extLst>
              </a:tr>
              <a:tr h="384950">
                <a:tc>
                  <a:txBody>
                    <a:bodyPr/>
                    <a:lstStyle/>
                    <a:p>
                      <a:pPr algn="l"/>
                      <a:r>
                        <a:rPr lang="en-MY" sz="1800" b="1" dirty="0">
                          <a:latin typeface="Arial" panose="020B0604020202020204" pitchFamily="34" charset="0"/>
                          <a:cs typeface="Arial" panose="020B0604020202020204" pitchFamily="34" charset="0"/>
                        </a:rPr>
                        <a:t>PO4</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Investigation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3"/>
                  </a:ext>
                </a:extLst>
              </a:tr>
              <a:tr h="384950">
                <a:tc>
                  <a:txBody>
                    <a:bodyPr/>
                    <a:lstStyle/>
                    <a:p>
                      <a:pPr algn="l"/>
                      <a:r>
                        <a:rPr lang="en-MY" sz="1800" b="1" dirty="0">
                          <a:latin typeface="Arial" panose="020B0604020202020204" pitchFamily="34" charset="0"/>
                          <a:cs typeface="Arial" panose="020B0604020202020204" pitchFamily="34" charset="0"/>
                        </a:rPr>
                        <a:t>PO5</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Tool Usage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4"/>
                  </a:ext>
                </a:extLst>
              </a:tr>
              <a:tr h="384950">
                <a:tc>
                  <a:txBody>
                    <a:bodyPr/>
                    <a:lstStyle/>
                    <a:p>
                      <a:pPr algn="l"/>
                      <a:r>
                        <a:rPr lang="en-MY" sz="1800" b="1" dirty="0">
                          <a:latin typeface="Arial" panose="020B0604020202020204" pitchFamily="34" charset="0"/>
                          <a:cs typeface="Arial" panose="020B0604020202020204" pitchFamily="34" charset="0"/>
                        </a:rPr>
                        <a:t>PO6</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The Engineer and the World</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5"/>
                  </a:ext>
                </a:extLst>
              </a:tr>
              <a:tr h="384950">
                <a:tc>
                  <a:txBody>
                    <a:bodyPr/>
                    <a:lstStyle/>
                    <a:p>
                      <a:pPr algn="l"/>
                      <a:r>
                        <a:rPr lang="en-MY" sz="1800" b="1" dirty="0">
                          <a:latin typeface="Arial" panose="020B0604020202020204" pitchFamily="34" charset="0"/>
                          <a:cs typeface="Arial" panose="020B0604020202020204" pitchFamily="34" charset="0"/>
                        </a:rPr>
                        <a:t>PO7</a:t>
                      </a:r>
                      <a:endParaRPr lang="en-US" sz="1800" b="1" dirty="0">
                        <a:latin typeface="Arial" panose="020B0604020202020204" pitchFamily="34" charset="0"/>
                        <a:cs typeface="Arial" panose="020B0604020202020204" pitchFamily="34" charset="0"/>
                      </a:endParaRPr>
                    </a:p>
                  </a:txBody>
                  <a:tcPr/>
                </a:tc>
                <a:tc>
                  <a:txBody>
                    <a:bodyPr/>
                    <a:lstStyle/>
                    <a:p>
                      <a:r>
                        <a:rPr lang="en-US" sz="1800" kern="1200" dirty="0">
                          <a:solidFill>
                            <a:schemeClr val="tx1"/>
                          </a:solidFill>
                          <a:latin typeface="Arial" panose="020B0604020202020204" pitchFamily="34" charset="0"/>
                          <a:ea typeface="+mn-ea"/>
                          <a:cs typeface="Arial" panose="020B0604020202020204" pitchFamily="34" charset="0"/>
                        </a:rPr>
                        <a:t>Ethics</a:t>
                      </a:r>
                    </a:p>
                  </a:txBody>
                  <a:tcPr/>
                </a:tc>
                <a:extLst>
                  <a:ext uri="{0D108BD9-81ED-4DB2-BD59-A6C34878D82A}">
                    <a16:rowId xmlns:a16="http://schemas.microsoft.com/office/drawing/2014/main" val="10006"/>
                  </a:ext>
                </a:extLst>
              </a:tr>
              <a:tr h="384950">
                <a:tc>
                  <a:txBody>
                    <a:bodyPr/>
                    <a:lstStyle/>
                    <a:p>
                      <a:pPr algn="l"/>
                      <a:r>
                        <a:rPr lang="en-MY" sz="1800" b="1" dirty="0">
                          <a:latin typeface="Arial" panose="020B0604020202020204" pitchFamily="34" charset="0"/>
                          <a:cs typeface="Arial" panose="020B0604020202020204" pitchFamily="34" charset="0"/>
                        </a:rPr>
                        <a:t>PO8</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Individual and Collaborative Teamwork</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7"/>
                  </a:ext>
                </a:extLst>
              </a:tr>
              <a:tr h="384950">
                <a:tc>
                  <a:txBody>
                    <a:bodyPr/>
                    <a:lstStyle/>
                    <a:p>
                      <a:pPr algn="l"/>
                      <a:r>
                        <a:rPr lang="en-MY" sz="1800" b="1" dirty="0">
                          <a:latin typeface="Arial" panose="020B0604020202020204" pitchFamily="34" charset="0"/>
                          <a:cs typeface="Arial" panose="020B0604020202020204" pitchFamily="34" charset="0"/>
                        </a:rPr>
                        <a:t>PO9</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Communication</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8"/>
                  </a:ext>
                </a:extLst>
              </a:tr>
              <a:tr h="384950">
                <a:tc>
                  <a:txBody>
                    <a:bodyPr/>
                    <a:lstStyle/>
                    <a:p>
                      <a:pPr algn="l"/>
                      <a:r>
                        <a:rPr lang="en-MY" sz="1800" b="1" dirty="0">
                          <a:latin typeface="Arial" panose="020B0604020202020204" pitchFamily="34" charset="0"/>
                          <a:cs typeface="Arial" panose="020B0604020202020204" pitchFamily="34" charset="0"/>
                        </a:rPr>
                        <a:t>PO10</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Project Management and Finance</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9"/>
                  </a:ext>
                </a:extLst>
              </a:tr>
              <a:tr h="384950">
                <a:tc>
                  <a:txBody>
                    <a:bodyPr/>
                    <a:lstStyle/>
                    <a:p>
                      <a:pPr algn="l"/>
                      <a:r>
                        <a:rPr lang="en-MY" sz="1800" b="1" dirty="0">
                          <a:latin typeface="Arial" panose="020B0604020202020204" pitchFamily="34" charset="0"/>
                          <a:cs typeface="Arial" panose="020B0604020202020204" pitchFamily="34" charset="0"/>
                        </a:rPr>
                        <a:t>PO11</a:t>
                      </a:r>
                      <a:endParaRPr lang="en-US" sz="1800" b="1" dirty="0">
                        <a:latin typeface="Arial" panose="020B0604020202020204" pitchFamily="34" charset="0"/>
                        <a:cs typeface="Arial" panose="020B0604020202020204" pitchFamily="34" charset="0"/>
                      </a:endParaRPr>
                    </a:p>
                  </a:txBody>
                  <a:tcPr/>
                </a:tc>
                <a:tc>
                  <a:txBody>
                    <a:bodyPr/>
                    <a:lstStyle/>
                    <a:p>
                      <a:r>
                        <a:rPr lang="en-MY" sz="1800" kern="1200" dirty="0">
                          <a:solidFill>
                            <a:schemeClr val="tx1"/>
                          </a:solidFill>
                          <a:latin typeface="Arial" panose="020B0604020202020204" pitchFamily="34" charset="0"/>
                          <a:ea typeface="+mn-ea"/>
                          <a:cs typeface="Arial" panose="020B0604020202020204" pitchFamily="34" charset="0"/>
                        </a:rPr>
                        <a:t>Lifelong Learning</a:t>
                      </a:r>
                      <a:endParaRPr lang="en-US"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10"/>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102381508"/>
              </p:ext>
            </p:extLst>
          </p:nvPr>
        </p:nvGraphicFramePr>
        <p:xfrm>
          <a:off x="4667536" y="892825"/>
          <a:ext cx="4203510" cy="5412625"/>
        </p:xfrm>
        <a:graphic>
          <a:graphicData uri="http://schemas.openxmlformats.org/drawingml/2006/table">
            <a:tbl>
              <a:tblPr firstRow="1" bandRow="1">
                <a:tableStyleId>{5940675A-B579-460E-94D1-54222C63F5DA}</a:tableStyleId>
              </a:tblPr>
              <a:tblGrid>
                <a:gridCol w="717540">
                  <a:extLst>
                    <a:ext uri="{9D8B030D-6E8A-4147-A177-3AD203B41FA5}">
                      <a16:colId xmlns:a16="http://schemas.microsoft.com/office/drawing/2014/main" val="20000"/>
                    </a:ext>
                  </a:extLst>
                </a:gridCol>
                <a:gridCol w="3485970">
                  <a:extLst>
                    <a:ext uri="{9D8B030D-6E8A-4147-A177-3AD203B41FA5}">
                      <a16:colId xmlns:a16="http://schemas.microsoft.com/office/drawing/2014/main" val="20001"/>
                    </a:ext>
                  </a:extLst>
                </a:gridCol>
              </a:tblGrid>
              <a:tr h="460077">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WK1</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Theory-based natural sciences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0"/>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WK2</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Conceptually-based mathematics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1"/>
                  </a:ext>
                </a:extLst>
              </a:tr>
              <a:tr h="718509">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WK3</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Theory-based engineering fundamentals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2"/>
                  </a:ext>
                </a:extLst>
              </a:tr>
              <a:tr h="718509">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WK4</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specialist knowledge for practice</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3"/>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WK5</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design and operations</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4"/>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WK6</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practice (technology)</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5"/>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WK7</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Engineering in society</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6"/>
                  </a:ext>
                </a:extLst>
              </a:tr>
              <a:tr h="477605">
                <a:tc>
                  <a:txBody>
                    <a:bodyPr/>
                    <a:lstStyle/>
                    <a:p>
                      <a:pPr algn="ctr"/>
                      <a:r>
                        <a:rPr lang="en-MY" sz="1800" b="1" kern="1200" dirty="0">
                          <a:solidFill>
                            <a:schemeClr val="tx1"/>
                          </a:solidFill>
                          <a:latin typeface="Arial" panose="020B0604020202020204" pitchFamily="34" charset="0"/>
                          <a:ea typeface="+mn-ea"/>
                          <a:cs typeface="Arial" panose="020B0604020202020204" pitchFamily="34" charset="0"/>
                        </a:rPr>
                        <a:t>WK8</a:t>
                      </a:r>
                      <a:endParaRPr lang="en-US"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l"/>
                      <a:r>
                        <a:rPr lang="en-MY" sz="1800" kern="1200" dirty="0">
                          <a:solidFill>
                            <a:schemeClr val="tx1"/>
                          </a:solidFill>
                          <a:latin typeface="Arial" panose="020B0604020202020204" pitchFamily="34" charset="0"/>
                          <a:ea typeface="+mn-ea"/>
                          <a:cs typeface="Arial" panose="020B0604020202020204" pitchFamily="34" charset="0"/>
                        </a:rPr>
                        <a:t>Research literature</a:t>
                      </a:r>
                      <a:endParaRPr lang="en-US" sz="1800"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0007"/>
                  </a:ext>
                </a:extLst>
              </a:tr>
              <a:tr h="477605">
                <a:tc>
                  <a:txBody>
                    <a:bodyPr/>
                    <a:lstStyle/>
                    <a:p>
                      <a:pPr algn="ctr"/>
                      <a:r>
                        <a:rPr lang="en-US" sz="1800" b="1" kern="1200" dirty="0">
                          <a:solidFill>
                            <a:schemeClr val="tx1"/>
                          </a:solidFill>
                          <a:latin typeface="Arial" panose="020B0604020202020204" pitchFamily="34" charset="0"/>
                          <a:ea typeface="+mn-ea"/>
                          <a:cs typeface="Arial" panose="020B0604020202020204" pitchFamily="34" charset="0"/>
                        </a:rPr>
                        <a:t>WK9</a:t>
                      </a:r>
                    </a:p>
                  </a:txBody>
                  <a:tcPr anchor="ctr"/>
                </a:tc>
                <a:tc>
                  <a:txBody>
                    <a:bodyPr/>
                    <a:lstStyle/>
                    <a:p>
                      <a:pPr algn="l"/>
                      <a:r>
                        <a:rPr lang="en-US" sz="1800" kern="1200" dirty="0">
                          <a:solidFill>
                            <a:schemeClr val="tx1"/>
                          </a:solidFill>
                          <a:latin typeface="Arial" panose="020B0604020202020204" pitchFamily="34" charset="0"/>
                          <a:ea typeface="+mn-ea"/>
                          <a:cs typeface="Arial" panose="020B0604020202020204" pitchFamily="34" charset="0"/>
                        </a:rPr>
                        <a:t>Ethics, inclusive behavior and conduct</a:t>
                      </a:r>
                    </a:p>
                  </a:txBody>
                  <a:tcPr anchor="ctr"/>
                </a:tc>
                <a:extLst>
                  <a:ext uri="{0D108BD9-81ED-4DB2-BD59-A6C34878D82A}">
                    <a16:rowId xmlns:a16="http://schemas.microsoft.com/office/drawing/2014/main" val="4159091922"/>
                  </a:ext>
                </a:extLst>
              </a:tr>
            </a:tbl>
          </a:graphicData>
        </a:graphic>
      </p:graphicFrame>
      <p:sp>
        <p:nvSpPr>
          <p:cNvPr id="3" name="Rectangle 2"/>
          <p:cNvSpPr/>
          <p:nvPr/>
        </p:nvSpPr>
        <p:spPr>
          <a:xfrm>
            <a:off x="217779" y="2364584"/>
            <a:ext cx="4013024" cy="404016"/>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667536" y="5168901"/>
            <a:ext cx="4203510" cy="520699"/>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F284F84-5A3A-F743-7421-BF80548A15E2}"/>
              </a:ext>
            </a:extLst>
          </p:cNvPr>
          <p:cNvSpPr txBox="1"/>
          <p:nvPr/>
        </p:nvSpPr>
        <p:spPr>
          <a:xfrm>
            <a:off x="0" y="183218"/>
            <a:ext cx="9143999" cy="553998"/>
          </a:xfrm>
          <a:prstGeom prst="rect">
            <a:avLst/>
          </a:prstGeom>
          <a:noFill/>
        </p:spPr>
        <p:txBody>
          <a:bodyPr wrap="square">
            <a:spAutoFit/>
          </a:bodyPr>
          <a:lstStyle/>
          <a:p>
            <a:pPr algn="ctr"/>
            <a:r>
              <a:rPr lang="en-MY" sz="3000" b="1" dirty="0">
                <a:ln w="13462">
                  <a:solidFill>
                    <a:schemeClr val="tx1">
                      <a:lumMod val="50000"/>
                      <a:lumOff val="50000"/>
                    </a:schemeClr>
                  </a:solidFill>
                  <a:prstDash val="solid"/>
                </a:ln>
                <a:latin typeface="Arial" panose="020B0604020202020204" pitchFamily="34" charset="0"/>
                <a:cs typeface="Arial" panose="020B0604020202020204" pitchFamily="34" charset="0"/>
              </a:rPr>
              <a:t>Linkage between PO &amp; WK</a:t>
            </a:r>
          </a:p>
        </p:txBody>
      </p:sp>
    </p:spTree>
    <p:extLst>
      <p:ext uri="{BB962C8B-B14F-4D97-AF65-F5344CB8AC3E}">
        <p14:creationId xmlns:p14="http://schemas.microsoft.com/office/powerpoint/2010/main" val="287363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5600</TotalTime>
  <Words>2628</Words>
  <Application>Microsoft Office PowerPoint</Application>
  <PresentationFormat>On-screen Show (4:3)</PresentationFormat>
  <Paragraphs>621</Paragraphs>
  <Slides>29</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Guide on Knowledge Profile (WK), Complex Problem Solving (WP) &amp; Complex Engineering Activities (EA)</vt:lpstr>
      <vt:lpstr>PowerPoint Presentation</vt:lpstr>
      <vt:lpstr>KNOWLEDGE PROFILE  (WK)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COMPLEX PROBLEM SOLVING/ COMPLEX ENGINEERING PROBLEMS (CPS/WP)</vt:lpstr>
      <vt:lpstr>Complex Problem</vt:lpstr>
      <vt:lpstr>Difficulty &amp; Uncertainty</vt:lpstr>
      <vt:lpstr>What is Complex Engineering Problem?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COMPLEX ENGINEERING ACTIVITIES (EA)</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Stella Morris</dc:creator>
  <cp:lastModifiedBy>Lau See Hung</cp:lastModifiedBy>
  <cp:revision>286</cp:revision>
  <cp:lastPrinted>2016-05-16T08:29:50Z</cp:lastPrinted>
  <dcterms:created xsi:type="dcterms:W3CDTF">2016-04-29T16:20:43Z</dcterms:created>
  <dcterms:modified xsi:type="dcterms:W3CDTF">2025-04-15T01:20:37Z</dcterms:modified>
</cp:coreProperties>
</file>