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6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725" autoAdjust="0"/>
  </p:normalViewPr>
  <p:slideViewPr>
    <p:cSldViewPr snapToGrid="0">
      <p:cViewPr varScale="1">
        <p:scale>
          <a:sx n="38" d="100"/>
          <a:sy n="38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keyword for POs</a:t>
            </a: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mapping of PO to PEO</a:t>
            </a:r>
            <a:endParaRPr dirty="0"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</a:t>
            </a:r>
            <a:r>
              <a:rPr lang="en-US" dirty="0" err="1"/>
              <a:t>Programme</a:t>
            </a:r>
            <a:r>
              <a:rPr lang="en-US"/>
              <a:t> name</a:t>
            </a: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ise.net/logo/wp-content/uploads/2011/07/Lembaga-Juruukur-Bahan-Malaysia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80" name="Google Shape;180;p10"/>
          <p:cNvGrpSpPr/>
          <p:nvPr/>
        </p:nvGrpSpPr>
        <p:grpSpPr>
          <a:xfrm>
            <a:off x="1010653" y="2528799"/>
            <a:ext cx="10343147" cy="4052475"/>
            <a:chOff x="24701" y="1882726"/>
            <a:chExt cx="9934896" cy="5163601"/>
          </a:xfrm>
        </p:grpSpPr>
        <p:sp>
          <p:nvSpPr>
            <p:cNvPr id="181" name="Google Shape;181;p10"/>
            <p:cNvSpPr/>
            <p:nvPr/>
          </p:nvSpPr>
          <p:spPr>
            <a:xfrm>
              <a:off x="2011680" y="2954215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PO3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Cognitive, Digital and Numeracy Skills</a:t>
              </a:r>
              <a:endParaRPr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3984590" y="1944995"/>
              <a:ext cx="2398737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PO5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Leadership, Autonomy and Responsibility</a:t>
              </a: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3984591" y="4053840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PO6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Personal Skills</a:t>
              </a:r>
              <a:endParaRPr sz="1600" dirty="0"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6103516" y="2968283"/>
              <a:ext cx="2164522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PO7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Entrepreneurial Skills</a:t>
              </a:r>
              <a:endParaRPr sz="1600" dirty="0"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7972617" y="1882726"/>
              <a:ext cx="198698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PO9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Leadership, Autonomy and Responsibility</a:t>
              </a:r>
              <a:endParaRPr sz="1600" dirty="0"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701" y="4053840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PO2</a:t>
              </a:r>
              <a:endParaRPr sz="16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Practical skills</a:t>
              </a:r>
              <a:endParaRPr sz="1600" dirty="0">
                <a:latin typeface="+mj-lt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4701" y="1882726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PO1</a:t>
              </a:r>
              <a:endParaRPr sz="16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Knowledge and understanding</a:t>
              </a:r>
              <a:endParaRPr sz="1600" dirty="0">
                <a:latin typeface="+mj-lt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1962388" y="5077127"/>
              <a:ext cx="2380984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PO4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Interpersonal and Communication Skills</a:t>
              </a:r>
              <a:endParaRPr sz="1200" dirty="0"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6020862" y="4976168"/>
              <a:ext cx="2380984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6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Ethics and Professionalism</a:t>
              </a:r>
              <a:endParaRPr sz="1600" dirty="0"/>
            </a:p>
          </p:txBody>
        </p:sp>
      </p:grp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3366781691"/>
              </p:ext>
            </p:extLst>
          </p:nvPr>
        </p:nvGraphicFramePr>
        <p:xfrm>
          <a:off x="834597" y="2447097"/>
          <a:ext cx="10515600" cy="310474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073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PEO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Programme Outcomes (PO)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 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1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 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2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3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4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5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6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7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8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 dirty="0"/>
                        <a:t>PO</a:t>
                      </a:r>
                      <a:endParaRPr sz="20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 dirty="0"/>
                        <a:t>9</a:t>
                      </a:r>
                      <a:endParaRPr sz="20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PEO 1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/>
                        <a:t>√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/>
                        <a:t>√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20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/>
                        <a:t>PEO 2</a:t>
                      </a:r>
                      <a:endParaRPr sz="20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u="none" strike="noStrike" cap="none" dirty="0"/>
                        <a:t>PEO 3</a:t>
                      </a:r>
                      <a:endParaRPr sz="20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/>
                        <a:t>PEO 4</a:t>
                      </a:r>
                      <a:endParaRPr sz="20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u="none" strike="noStrike" cap="none" dirty="0"/>
                        <a:t>√</a:t>
                      </a: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025841406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937591" y="2553558"/>
            <a:ext cx="10316818" cy="3802791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UECS1413 Database System Fundamentals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3150" marR="0" lvl="0" indent="-715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CO1 -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important terminologies widely used in the database development environment.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CO2 - Design relational database applications using data modelling techniques.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9025" marR="0" lvl="0" indent="-731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CO3 -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physical relational database systems for some chosen applications using Structured Query Language (SQL) and database software packages.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CO4 -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basic security mechanisms of database management systems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F3D7582B-2802-204E-5A27-6FF47330B03D}"/>
              </a:ext>
            </a:extLst>
          </p:cNvPr>
          <p:cNvSpPr txBox="1"/>
          <p:nvPr/>
        </p:nvSpPr>
        <p:spPr>
          <a:xfrm rot="19500000">
            <a:off x="10297925" y="5908217"/>
            <a:ext cx="167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921312" y="1775214"/>
            <a:ext cx="10515600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CO to PO</a:t>
            </a:r>
            <a:endParaRPr sz="3200" b="1"/>
          </a:p>
        </p:txBody>
      </p:sp>
      <p:sp>
        <p:nvSpPr>
          <p:cNvPr id="224" name="Google Shape;224;p13"/>
          <p:cNvSpPr/>
          <p:nvPr/>
        </p:nvSpPr>
        <p:spPr>
          <a:xfrm>
            <a:off x="702646" y="5647734"/>
            <a:ext cx="1052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1417408690"/>
              </p:ext>
            </p:extLst>
          </p:nvPr>
        </p:nvGraphicFramePr>
        <p:xfrm>
          <a:off x="1414856" y="2499538"/>
          <a:ext cx="8094500" cy="266706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9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  <p:grpSp>
        <p:nvGrpSpPr>
          <p:cNvPr id="2" name="Google Shape;237;p14">
            <a:extLst>
              <a:ext uri="{FF2B5EF4-FFF2-40B4-BE49-F238E27FC236}">
                <a16:creationId xmlns:a16="http://schemas.microsoft.com/office/drawing/2014/main" id="{818303BC-8BA8-BB5C-AEAB-F76303F53C9C}"/>
              </a:ext>
            </a:extLst>
          </p:cNvPr>
          <p:cNvGrpSpPr/>
          <p:nvPr/>
        </p:nvGrpSpPr>
        <p:grpSpPr>
          <a:xfrm rot="2630896">
            <a:off x="8410712" y="2383993"/>
            <a:ext cx="2197290" cy="491319"/>
            <a:chOff x="8898340" y="4531057"/>
            <a:chExt cx="2197290" cy="491319"/>
          </a:xfrm>
        </p:grpSpPr>
        <p:sp>
          <p:nvSpPr>
            <p:cNvPr id="3" name="Google Shape;238;p14">
              <a:extLst>
                <a:ext uri="{FF2B5EF4-FFF2-40B4-BE49-F238E27FC236}">
                  <a16:creationId xmlns:a16="http://schemas.microsoft.com/office/drawing/2014/main" id="{21AB92FB-65B7-944A-9684-1729E1DC51F0}"/>
                </a:ext>
              </a:extLst>
            </p:cNvPr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39;p14">
              <a:extLst>
                <a:ext uri="{FF2B5EF4-FFF2-40B4-BE49-F238E27FC236}">
                  <a16:creationId xmlns:a16="http://schemas.microsoft.com/office/drawing/2014/main" id="{652E87D4-0CE9-B789-D145-37B2858F5E79}"/>
                </a:ext>
              </a:extLst>
            </p:cNvPr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4411F-6CA3-0A9D-239F-C758893F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91" y="2014805"/>
            <a:ext cx="9284365" cy="35064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1615B-8C08-62A3-3DAE-0FFAC18B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2432937"/>
            <a:ext cx="8219393" cy="42074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626646" y="1208597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CO Achievement </a:t>
            </a:r>
            <a:br>
              <a:rPr lang="en-MY" sz="2400" dirty="0"/>
            </a:br>
            <a:r>
              <a:rPr lang="en-MY" sz="2400" dirty="0"/>
              <a:t>(Performance indicator of students for lecturers to do Continual Quality Improvement on the course)</a:t>
            </a:r>
            <a:endParaRPr sz="2400" dirty="0"/>
          </a:p>
        </p:txBody>
      </p:sp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274989" y="4393724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274989" y="3621599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2E3EEA-6124-BE4B-E200-E500505D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23" y="1820672"/>
            <a:ext cx="9585654" cy="4466732"/>
          </a:xfrm>
          <a:prstGeom prst="rect">
            <a:avLst/>
          </a:prstGeom>
        </p:spPr>
      </p:pic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dirty="0"/>
              <a:t>Individual PO Achievement (to date)</a:t>
            </a:r>
            <a:endParaRPr sz="2800" b="1" dirty="0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6"/>
          <p:cNvGrpSpPr/>
          <p:nvPr/>
        </p:nvGrpSpPr>
        <p:grpSpPr>
          <a:xfrm rot="-2100000">
            <a:off x="9878853" y="5210355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 dirty="0"/>
              <a:t>Thank you!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374C-76CC-185B-E5AB-5670814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74" y="3290376"/>
            <a:ext cx="7441063" cy="3477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BEM, EAC, LJBM and MBOT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090117" y="777716"/>
            <a:ext cx="5007725" cy="309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347" y="125813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602" y="2293144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1206" y="2824887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pic>
        <p:nvPicPr>
          <p:cNvPr id="2" name="Google Shape;80;p11">
            <a:hlinkClick r:id="rId8"/>
            <a:extLst>
              <a:ext uri="{FF2B5EF4-FFF2-40B4-BE49-F238E27FC236}">
                <a16:creationId xmlns:a16="http://schemas.microsoft.com/office/drawing/2014/main" id="{41C7FCEC-E785-C439-47E9-9C64EA455F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9109" y="1113301"/>
            <a:ext cx="1257365" cy="983390"/>
          </a:xfrm>
          <a:prstGeom prst="rect">
            <a:avLst/>
          </a:prstGeom>
          <a:noFill/>
          <a:ln>
            <a:noFill/>
          </a:ln>
          <a:effectLst>
            <a:outerShdw dist="139699" dir="2700000" algn="ctr" rotWithShape="0">
              <a:schemeClr val="dk2">
                <a:alpha val="64705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36B6E-D122-6E74-A8DF-C2A6A3D03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80" y="2304374"/>
            <a:ext cx="1821089" cy="983389"/>
          </a:xfrm>
          <a:prstGeom prst="rect">
            <a:avLst/>
          </a:prstGeom>
        </p:spPr>
      </p:pic>
      <p:pic>
        <p:nvPicPr>
          <p:cNvPr id="5" name="Google Shape;76;p11">
            <a:extLst>
              <a:ext uri="{FF2B5EF4-FFF2-40B4-BE49-F238E27FC236}">
                <a16:creationId xmlns:a16="http://schemas.microsoft.com/office/drawing/2014/main" id="{1C24DAD3-F16B-C1D6-1C69-626EFB7BFC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1490" y="1207313"/>
            <a:ext cx="1909271" cy="691559"/>
          </a:xfrm>
          <a:prstGeom prst="rect">
            <a:avLst/>
          </a:prstGeom>
          <a:noFill/>
          <a:ln>
            <a:noFill/>
          </a:ln>
          <a:effectLst>
            <a:outerShdw dist="139699" sx="1000" sy="1000" algn="ctr" rotWithShape="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Programme Learning Outcome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484783"/>
            <a:ext cx="10515600" cy="4373217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Software Engineering (Honours) 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produce: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engineers capable of adopting appropriate methodologies and techniques to provide software solutions using relevant knowledge and technical skills in the software engineering industry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engineers having leadership skills, autonomy and responsibility, and communicate effectively with software engineering stakeholders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engineers having positive attitude, commitment for lifelong learning, and entrepreneurial mindset within industry for self and career progression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Y" sz="2000"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dirty="0"/>
              <a:t>PEO 4: </a:t>
            </a:r>
            <a:r>
              <a:rPr lang="en-US" sz="2000" dirty="0"/>
              <a:t>Software engineers who uphold ethical and professional practices in maintaining self and professional integrity.</a:t>
            </a:r>
            <a:endParaRPr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910</Words>
  <Application>Microsoft Office PowerPoint</Application>
  <PresentationFormat>Widescreen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Corbel</vt:lpstr>
      <vt:lpstr>Times New Roman</vt:lpstr>
      <vt:lpstr>Tahoma</vt:lpstr>
      <vt:lpstr>Arial</vt:lpstr>
      <vt:lpstr>Calibri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Lau See Hung</cp:lastModifiedBy>
  <cp:revision>17</cp:revision>
  <dcterms:modified xsi:type="dcterms:W3CDTF">2025-03-12T02:18:21Z</dcterms:modified>
</cp:coreProperties>
</file>