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rbel" panose="020B0503020204020204" pitchFamily="34" charset="0"/>
      <p:regular r:id="rId29"/>
      <p:bold r:id="rId30"/>
      <p:italic r:id="rId31"/>
      <p:boldItalic r:id="rId32"/>
    </p:embeddedFont>
    <p:embeddedFont>
      <p:font typeface="Tahoma" panose="020B060403050404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xtCgVs9Ugfs6rERvlz4NqeTdn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F626D-6CF5-4179-9BEC-4C9DDEB100B5}">
  <a:tblStyle styleId="{039F626D-6CF5-4179-9BEC-4C9DDEB100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40" autoAdjust="0"/>
  </p:normalViewPr>
  <p:slideViewPr>
    <p:cSldViewPr snapToGrid="0">
      <p:cViewPr varScale="1">
        <p:scale>
          <a:sx n="38" d="100"/>
          <a:sy n="38" d="100"/>
        </p:scale>
        <p:origin x="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PO11 Life Long learning and the website </a:t>
            </a: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PO to PEO mapping</a:t>
            </a:r>
            <a:endParaRPr dirty="0"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1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MY" sz="1800" b="0" i="0" u="none" strike="noStrike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b="0" i="0" u="none" strike="noStrike">
              <a:latin typeface="Tahoma"/>
              <a:ea typeface="Tahoma"/>
              <a:cs typeface="Tahoma"/>
              <a:sym typeface="Tahoma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 – </a:t>
            </a:r>
            <a:r>
              <a:rPr lang="en-US" dirty="0" err="1"/>
              <a:t>programme</a:t>
            </a:r>
            <a:r>
              <a:rPr lang="en-US" dirty="0"/>
              <a:t> name and the website of </a:t>
            </a:r>
            <a:r>
              <a:rPr lang="en-US" dirty="0" err="1"/>
              <a:t>programme’s</a:t>
            </a:r>
            <a:r>
              <a:rPr lang="en-US" dirty="0"/>
              <a:t> PEOs</a:t>
            </a:r>
            <a:endParaRPr dirty="0"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Content_2 column">
  <p:cSld name="01 Content_2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>
            <a:spLocks noGrp="1"/>
          </p:cNvSpPr>
          <p:nvPr>
            <p:ph type="pic" idx="2"/>
          </p:nvPr>
        </p:nvSpPr>
        <p:spPr>
          <a:xfrm>
            <a:off x="6836125" y="0"/>
            <a:ext cx="5355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4386558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647700" y="2717803"/>
            <a:ext cx="2834640" cy="336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1906451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5"/>
          </p:nvPr>
        </p:nvSpPr>
        <p:spPr>
          <a:xfrm>
            <a:off x="5645309" y="1981200"/>
            <a:ext cx="5486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MY"/>
              <a:t>‹#›</a:t>
            </a:fld>
            <a:endParaRPr/>
          </a:p>
        </p:txBody>
      </p:sp>
      <p:pic>
        <p:nvPicPr>
          <p:cNvPr id="15" name="Google Shape;15;p23" descr="Logo, company nam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864" y="18473"/>
            <a:ext cx="2491378" cy="106218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hyperlink" Target="https://softskill.utar.edu.my/UTAR_CARE.ph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tes.google.com/utar.edu.my/lkcfes-elcr/home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softskill.utar.edu.my/USSDC.php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kcfes.utar.edu.my/students/faculty-general-office/common-sop/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://lkcfes.utar.edu.my/current-students/academic-advisor/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://lkcfes.utar.edu.my/ob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kcfes.utar.edu.my/students/faculty-general-office/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hyperlink" Target="https://cee.utar.edu.my/StudentExchange/SEP.php" TargetMode="External"/><Relationship Id="rId4" Type="http://schemas.openxmlformats.org/officeDocument/2006/relationships/hyperlink" Target="https://lkcfes.utar.edu.my/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deas.utar.edu.my/Financial-Aid.php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icture containing tree, grass, outdoor, park&#10;&#10;Description automatically generated"/>
          <p:cNvPicPr preferRelativeResize="0"/>
          <p:nvPr/>
        </p:nvPicPr>
        <p:blipFill rotWithShape="1">
          <a:blip r:embed="rId3">
            <a:alphaModFix amt="45000"/>
          </a:blip>
          <a:srcRect t="6596"/>
          <a:stretch/>
        </p:blipFill>
        <p:spPr>
          <a:xfrm>
            <a:off x="268357" y="1268362"/>
            <a:ext cx="11688417" cy="5569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1524000" y="2067752"/>
            <a:ext cx="9144000" cy="184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sz="6600" b="1" dirty="0"/>
              <a:t>OBE briefing for students</a:t>
            </a:r>
            <a:endParaRPr sz="6600" b="1"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907941"/>
            <a:ext cx="9144000" cy="191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sz="2800" b="1" dirty="0"/>
              <a:t>How much can you learn about OBE?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b="1" dirty="0"/>
              <a:t>Prepared by: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MY" dirty="0"/>
              <a:t>OBEC, LKC FES</a:t>
            </a:r>
            <a:endParaRPr dirty="0"/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</a:t>
            </a:fld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</a:t>
            </a:r>
            <a:r>
              <a:rPr lang="en-MY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Chian</a:t>
            </a: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9123" y="832408"/>
            <a:ext cx="2798277" cy="1402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1161606" y="1108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88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25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(POs)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grpSp>
        <p:nvGrpSpPr>
          <p:cNvPr id="180" name="Google Shape;180;p10"/>
          <p:cNvGrpSpPr/>
          <p:nvPr/>
        </p:nvGrpSpPr>
        <p:grpSpPr>
          <a:xfrm>
            <a:off x="1041950" y="2365513"/>
            <a:ext cx="10108100" cy="3524965"/>
            <a:chOff x="24701" y="1882726"/>
            <a:chExt cx="12168003" cy="5163601"/>
          </a:xfrm>
        </p:grpSpPr>
        <p:sp>
          <p:nvSpPr>
            <p:cNvPr id="181" name="Google Shape;181;p10"/>
            <p:cNvSpPr/>
            <p:nvPr/>
          </p:nvSpPr>
          <p:spPr>
            <a:xfrm>
              <a:off x="2011680" y="2954215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PO3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Design/ Development of Solutions</a:t>
              </a:r>
              <a:endParaRPr dirty="0"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3998659" y="1882726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PO5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Tool Usage</a:t>
              </a:r>
              <a:endParaRPr dirty="0"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3984591" y="4053840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PO6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Engineer and the World</a:t>
              </a:r>
              <a:endParaRPr dirty="0"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5985638" y="2968283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PO7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Ethics</a:t>
              </a:r>
              <a:endParaRPr dirty="0"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7972617" y="4053840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PO10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Project Management and Finance</a:t>
              </a:r>
              <a:endParaRPr dirty="0"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7972617" y="1882726"/>
              <a:ext cx="198698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PO9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701" y="4053840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PO2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Problem Analysis</a:t>
              </a:r>
              <a:endParaRPr/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4701" y="1882726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Engineering Knowledge</a:t>
              </a: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1990580" y="5077127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PO4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Investigation</a:t>
              </a:r>
              <a:endParaRPr/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5985638" y="5077127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PO8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Individual and Collaborative Team Work</a:t>
              </a:r>
              <a:endParaRPr dirty="0"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9910304" y="2964012"/>
              <a:ext cx="2282400" cy="1969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PO11</a:t>
              </a:r>
              <a:endParaRPr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Life long Learning</a:t>
              </a:r>
              <a:endParaRPr dirty="0"/>
            </a:p>
          </p:txBody>
        </p:sp>
      </p:grpSp>
      <p:sp>
        <p:nvSpPr>
          <p:cNvPr id="193" name="Google Shape;19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10</a:t>
            </a:fld>
            <a:endParaRPr dirty="0"/>
          </a:p>
        </p:txBody>
      </p:sp>
      <p:sp>
        <p:nvSpPr>
          <p:cNvPr id="194" name="Google Shape;194;p10"/>
          <p:cNvSpPr/>
          <p:nvPr/>
        </p:nvSpPr>
        <p:spPr>
          <a:xfrm>
            <a:off x="1041950" y="5890478"/>
            <a:ext cx="75686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**These POs are for engineering programs.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check science program’s POs from the LKC FES website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https://lkcfes.utar.edu.my/undergraduate-programmes/</a:t>
            </a:r>
            <a:endParaRPr dirty="0"/>
          </a:p>
        </p:txBody>
      </p:sp>
      <p:sp>
        <p:nvSpPr>
          <p:cNvPr id="195" name="Google Shape;195;p10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>
            <a:spLocks noGrp="1"/>
          </p:cNvSpPr>
          <p:nvPr>
            <p:ph type="title"/>
          </p:nvPr>
        </p:nvSpPr>
        <p:spPr>
          <a:xfrm>
            <a:off x="834601" y="1637946"/>
            <a:ext cx="105156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PO to PEO</a:t>
            </a:r>
            <a:endParaRPr sz="3200" b="1"/>
          </a:p>
        </p:txBody>
      </p:sp>
      <p:graphicFrame>
        <p:nvGraphicFramePr>
          <p:cNvPr id="201" name="Google Shape;201;p11"/>
          <p:cNvGraphicFramePr/>
          <p:nvPr>
            <p:extLst>
              <p:ext uri="{D42A27DB-BD31-4B8C-83A1-F6EECF244321}">
                <p14:modId xmlns:p14="http://schemas.microsoft.com/office/powerpoint/2010/main" val="1062199904"/>
              </p:ext>
            </p:extLst>
          </p:nvPr>
        </p:nvGraphicFramePr>
        <p:xfrm>
          <a:off x="834601" y="2428240"/>
          <a:ext cx="9713400" cy="2001570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9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10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MY" sz="1400" u="none" strike="noStrike" cap="none" dirty="0"/>
                        <a:t>√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PEO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u="none" strike="noStrike" cap="none" dirty="0"/>
                        <a:t>√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11</a:t>
            </a:fld>
            <a:endParaRPr/>
          </a:p>
        </p:txBody>
      </p:sp>
      <p:grpSp>
        <p:nvGrpSpPr>
          <p:cNvPr id="203" name="Google Shape;203;p11"/>
          <p:cNvGrpSpPr/>
          <p:nvPr/>
        </p:nvGrpSpPr>
        <p:grpSpPr>
          <a:xfrm rot="2339980">
            <a:off x="9449357" y="2300071"/>
            <a:ext cx="2197290" cy="491319"/>
            <a:chOff x="8898340" y="4531057"/>
            <a:chExt cx="2197290" cy="491319"/>
          </a:xfrm>
        </p:grpSpPr>
        <p:sp>
          <p:nvSpPr>
            <p:cNvPr id="204" name="Google Shape;204;p11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 txBox="1"/>
            <p:nvPr/>
          </p:nvSpPr>
          <p:spPr>
            <a:xfrm>
              <a:off x="9162903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06" name="Google Shape;206;p11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937591" y="12393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ourse </a:t>
            </a:r>
            <a:r>
              <a:rPr lang="en-MY" sz="28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utcomes (COs) 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8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/>
          </a:p>
        </p:txBody>
      </p:sp>
      <p:sp>
        <p:nvSpPr>
          <p:cNvPr id="212" name="Google Shape;212;p12"/>
          <p:cNvSpPr txBox="1"/>
          <p:nvPr/>
        </p:nvSpPr>
        <p:spPr>
          <a:xfrm>
            <a:off x="937591" y="2553559"/>
            <a:ext cx="10316818" cy="3207600"/>
          </a:xfrm>
          <a:prstGeom prst="rect">
            <a:avLst/>
          </a:prstGeom>
          <a:solidFill>
            <a:srgbClr val="8DA9DB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UEEA1333 Analogue Electronics</a:t>
            </a:r>
            <a:endParaRPr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3150" marR="0" lvl="0" indent="-7159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CO1 - Explain the function and operation of phase-locked loop, negative feedback, ADC, DAC, logarithmic amplifier and analogue multiplier. </a:t>
            </a:r>
            <a:endParaRPr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CO2 - Evaluate the effects caused by the limitations of practical op-amps. </a:t>
            </a:r>
            <a:endParaRPr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CO3 - Design wave shaping circuits, oscillators, filters and voltage regulators. </a:t>
            </a:r>
            <a:endParaRPr/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71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CO4 - Analyze different types and classes of power amplifiers. </a:t>
            </a:r>
            <a:endParaRPr/>
          </a:p>
        </p:txBody>
      </p:sp>
      <p:sp>
        <p:nvSpPr>
          <p:cNvPr id="213" name="Google Shape;21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12</a:t>
            </a:fld>
            <a:endParaRPr/>
          </a:p>
        </p:txBody>
      </p:sp>
      <p:grpSp>
        <p:nvGrpSpPr>
          <p:cNvPr id="214" name="Google Shape;214;p12"/>
          <p:cNvGrpSpPr/>
          <p:nvPr/>
        </p:nvGrpSpPr>
        <p:grpSpPr>
          <a:xfrm rot="-2100000">
            <a:off x="9871188" y="5256911"/>
            <a:ext cx="2197290" cy="491319"/>
            <a:chOff x="8898340" y="4531057"/>
            <a:chExt cx="2197290" cy="491319"/>
          </a:xfrm>
        </p:grpSpPr>
        <p:sp>
          <p:nvSpPr>
            <p:cNvPr id="215" name="Google Shape;215;p12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17" name="Google Shape;217;p12"/>
          <p:cNvSpPr/>
          <p:nvPr/>
        </p:nvSpPr>
        <p:spPr>
          <a:xfrm>
            <a:off x="838200" y="6077247"/>
            <a:ext cx="84144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**Please check each course’s CO from course syllabus in the portal</a:t>
            </a:r>
            <a:endParaRPr/>
          </a:p>
        </p:txBody>
      </p:sp>
      <p:sp>
        <p:nvSpPr>
          <p:cNvPr id="218" name="Google Shape;218;p12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921312" y="1775214"/>
            <a:ext cx="10515600" cy="746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Mapping of CO to PO</a:t>
            </a:r>
            <a:endParaRPr sz="3200" b="1"/>
          </a:p>
        </p:txBody>
      </p:sp>
      <p:sp>
        <p:nvSpPr>
          <p:cNvPr id="224" name="Google Shape;224;p13"/>
          <p:cNvSpPr/>
          <p:nvPr/>
        </p:nvSpPr>
        <p:spPr>
          <a:xfrm>
            <a:off x="702646" y="5647734"/>
            <a:ext cx="10522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 contributes to the </a:t>
            </a:r>
            <a:r>
              <a:rPr lang="en-MY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achievement of PO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via curriculum design, course delivery and assessment tasks that are most appropriate to attain that CO.</a:t>
            </a:r>
            <a:endParaRPr/>
          </a:p>
        </p:txBody>
      </p:sp>
      <p:graphicFrame>
        <p:nvGraphicFramePr>
          <p:cNvPr id="225" name="Google Shape;225;p13"/>
          <p:cNvGraphicFramePr/>
          <p:nvPr>
            <p:extLst>
              <p:ext uri="{D42A27DB-BD31-4B8C-83A1-F6EECF244321}">
                <p14:modId xmlns:p14="http://schemas.microsoft.com/office/powerpoint/2010/main" val="1436063157"/>
              </p:ext>
            </p:extLst>
          </p:nvPr>
        </p:nvGraphicFramePr>
        <p:xfrm>
          <a:off x="914114" y="2682533"/>
          <a:ext cx="9713400" cy="2570965"/>
        </p:xfrm>
        <a:graphic>
          <a:graphicData uri="http://schemas.openxmlformats.org/drawingml/2006/table">
            <a:tbl>
              <a:tblPr>
                <a:noFill/>
                <a:tableStyleId>{039F626D-6CF5-4179-9BEC-4C9DDEB100B5}</a:tableStyleId>
              </a:tblPr>
              <a:tblGrid>
                <a:gridCol w="80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94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Programme Outcomes (PO)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5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6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7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8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9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10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PO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11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1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2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3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u="none" strike="noStrike" cap="none"/>
                        <a:t>CO 4</a:t>
                      </a:r>
                      <a:endParaRPr sz="1400" b="1" u="none" strike="noStrike" cap="none"/>
                    </a:p>
                  </a:txBody>
                  <a:tcPr marL="91450" marR="91450" marT="45725" marB="45725" anchor="ctr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MY" sz="1400" u="none" strike="noStrike" cap="none"/>
                        <a:t>√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6" name="Google Shape;2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13</a:t>
            </a:fld>
            <a:endParaRPr/>
          </a:p>
        </p:txBody>
      </p:sp>
      <p:grpSp>
        <p:nvGrpSpPr>
          <p:cNvPr id="227" name="Google Shape;227;p13"/>
          <p:cNvGrpSpPr/>
          <p:nvPr/>
        </p:nvGrpSpPr>
        <p:grpSpPr>
          <a:xfrm rot="-2100000">
            <a:off x="9138380" y="4373566"/>
            <a:ext cx="2197290" cy="491319"/>
            <a:chOff x="8898340" y="4531057"/>
            <a:chExt cx="2197290" cy="491319"/>
          </a:xfrm>
        </p:grpSpPr>
        <p:sp>
          <p:nvSpPr>
            <p:cNvPr id="228" name="Google Shape;228;p13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3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30" name="Google Shape;230;p13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655329" y="1427360"/>
            <a:ext cx="10515600" cy="587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600" b="1"/>
              <a:t>Assessment to CO Mapping</a:t>
            </a:r>
            <a:endParaRPr sz="3600" b="1"/>
          </a:p>
        </p:txBody>
      </p:sp>
      <p:pic>
        <p:nvPicPr>
          <p:cNvPr id="236" name="Google Shape;23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9" y="2072278"/>
            <a:ext cx="10687050" cy="33718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37" name="Google Shape;237;p14"/>
          <p:cNvGrpSpPr/>
          <p:nvPr/>
        </p:nvGrpSpPr>
        <p:grpSpPr>
          <a:xfrm rot="-2100000">
            <a:off x="9568545" y="4625495"/>
            <a:ext cx="2197290" cy="491319"/>
            <a:chOff x="8898340" y="4531057"/>
            <a:chExt cx="2197290" cy="491319"/>
          </a:xfrm>
        </p:grpSpPr>
        <p:sp>
          <p:nvSpPr>
            <p:cNvPr id="238" name="Google Shape;238;p14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40" name="Google Shape;2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14</a:t>
            </a:fld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655328" y="5621645"/>
            <a:ext cx="10698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 COs will be assessed</a:t>
            </a:r>
            <a:r>
              <a:rPr lang="en-MY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regardless of students’ choice of answering optional questions in continuous assessment and final examination. Each assessment task/question is mapped to ONE CO only.</a:t>
            </a: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 txBox="1">
            <a:spLocks noGrp="1"/>
          </p:cNvSpPr>
          <p:nvPr>
            <p:ph type="title"/>
          </p:nvPr>
        </p:nvSpPr>
        <p:spPr>
          <a:xfrm>
            <a:off x="964096" y="1461909"/>
            <a:ext cx="10542104" cy="106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CO Achievement </a:t>
            </a:r>
            <a:br>
              <a:rPr lang="en-MY" sz="2400"/>
            </a:br>
            <a:r>
              <a:rPr lang="en-MY" sz="2400"/>
              <a:t>(Performance indicator of students for lecturers to do Continual Quality Improvement on the course)</a:t>
            </a:r>
            <a:endParaRPr sz="2400"/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618" y="2750813"/>
            <a:ext cx="10338582" cy="380795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49" name="Google Shape;249;p15"/>
          <p:cNvGrpSpPr/>
          <p:nvPr/>
        </p:nvGrpSpPr>
        <p:grpSpPr>
          <a:xfrm rot="-2100000">
            <a:off x="9278689" y="5605511"/>
            <a:ext cx="2197290" cy="491319"/>
            <a:chOff x="8898340" y="4531057"/>
            <a:chExt cx="2197290" cy="491319"/>
          </a:xfrm>
        </p:grpSpPr>
        <p:sp>
          <p:nvSpPr>
            <p:cNvPr id="250" name="Google Shape;250;p15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9162905" y="4545883"/>
              <a:ext cx="163859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52" name="Google Shape;25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15</a:t>
            </a:fld>
            <a:endParaRPr/>
          </a:p>
        </p:txBody>
      </p:sp>
      <p:cxnSp>
        <p:nvCxnSpPr>
          <p:cNvPr id="253" name="Google Shape;253;p15"/>
          <p:cNvCxnSpPr/>
          <p:nvPr/>
        </p:nvCxnSpPr>
        <p:spPr>
          <a:xfrm>
            <a:off x="1167618" y="4731182"/>
            <a:ext cx="8862647" cy="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p15"/>
          <p:cNvSpPr txBox="1"/>
          <p:nvPr/>
        </p:nvSpPr>
        <p:spPr>
          <a:xfrm>
            <a:off x="77781" y="4536660"/>
            <a:ext cx="10486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3CC9A-1EFF-D89A-A1E5-D32AE59E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61" y="1763268"/>
            <a:ext cx="8877300" cy="4572000"/>
          </a:xfrm>
          <a:prstGeom prst="rect">
            <a:avLst/>
          </a:prstGeom>
        </p:spPr>
      </p:pic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61" name="Google Shape;261;p16"/>
          <p:cNvSpPr txBox="1"/>
          <p:nvPr/>
        </p:nvSpPr>
        <p:spPr>
          <a:xfrm>
            <a:off x="503981" y="649424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check with your Academic Advisor every trimester on your accumulated PO scores.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16"/>
          <p:cNvGrpSpPr/>
          <p:nvPr/>
        </p:nvGrpSpPr>
        <p:grpSpPr>
          <a:xfrm rot="-2100000">
            <a:off x="8315816" y="3911014"/>
            <a:ext cx="2197290" cy="491319"/>
            <a:chOff x="8898340" y="4531057"/>
            <a:chExt cx="2197290" cy="491319"/>
          </a:xfrm>
        </p:grpSpPr>
        <p:sp>
          <p:nvSpPr>
            <p:cNvPr id="264" name="Google Shape;264;p16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 dirty="0"/>
            </a:p>
          </p:txBody>
        </p:sp>
      </p:grpSp>
      <p:sp>
        <p:nvSpPr>
          <p:cNvPr id="266" name="Google Shape;26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16</a:t>
            </a:fld>
            <a:endParaRPr/>
          </a:p>
        </p:txBody>
      </p:sp>
      <p:sp>
        <p:nvSpPr>
          <p:cNvPr id="267" name="Google Shape;267;p16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1993809" y="1215513"/>
            <a:ext cx="7141790" cy="4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2800" b="1"/>
              <a:t>Individual PO Achievement (to date)</a:t>
            </a:r>
            <a:endParaRPr sz="2800" b="1"/>
          </a:p>
        </p:txBody>
      </p:sp>
      <p:sp>
        <p:nvSpPr>
          <p:cNvPr id="273" name="Google Shape;273;p17"/>
          <p:cNvSpPr txBox="1"/>
          <p:nvPr/>
        </p:nvSpPr>
        <p:spPr>
          <a:xfrm>
            <a:off x="503981" y="6474361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7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75" name="Google Shape;275;p17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277" name="Google Shape;2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17</a:t>
            </a:fld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 descr="Graphical user interface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929" y="1978008"/>
            <a:ext cx="11015778" cy="327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Foundation Level </a:t>
            </a:r>
            <a:endParaRPr/>
          </a:p>
        </p:txBody>
      </p:sp>
      <p:pic>
        <p:nvPicPr>
          <p:cNvPr id="285" name="Google Shape;285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41630"/>
          <a:stretch/>
        </p:blipFill>
        <p:spPr>
          <a:xfrm>
            <a:off x="175720" y="1636689"/>
            <a:ext cx="5760000" cy="483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8370"/>
          <a:stretch/>
        </p:blipFill>
        <p:spPr>
          <a:xfrm>
            <a:off x="6096000" y="2694606"/>
            <a:ext cx="5760000" cy="344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/>
          <p:nvPr/>
        </p:nvSpPr>
        <p:spPr>
          <a:xfrm>
            <a:off x="1127760" y="3251200"/>
            <a:ext cx="4427220" cy="81788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03981" y="6484300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18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290" name="Google Shape;290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292" name="Google Shape;292;p18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293" name="Google Shape;293;p18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/>
              <a:t>Example: Bachelor Level</a:t>
            </a:r>
            <a:endParaRPr/>
          </a:p>
        </p:txBody>
      </p:sp>
      <p:pic>
        <p:nvPicPr>
          <p:cNvPr id="300" name="Google Shape;300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1036097" y="1329789"/>
            <a:ext cx="4729201" cy="51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 descr="Graphical user interface, application,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963195" y="1319848"/>
            <a:ext cx="4729201" cy="51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/>
          <p:nvPr/>
        </p:nvSpPr>
        <p:spPr>
          <a:xfrm>
            <a:off x="1836420" y="2672080"/>
            <a:ext cx="3627120" cy="657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9"/>
          <p:cNvSpPr txBox="1"/>
          <p:nvPr/>
        </p:nvSpPr>
        <p:spPr>
          <a:xfrm>
            <a:off x="503981" y="6464422"/>
            <a:ext cx="105907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**You can also check your accumulated PO scores via UTAR (Student) Portal.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9"/>
          <p:cNvGrpSpPr/>
          <p:nvPr/>
        </p:nvGrpSpPr>
        <p:grpSpPr>
          <a:xfrm rot="-2100000">
            <a:off x="9077816" y="3360316"/>
            <a:ext cx="2197290" cy="491319"/>
            <a:chOff x="8898340" y="4531057"/>
            <a:chExt cx="2197290" cy="491319"/>
          </a:xfrm>
        </p:grpSpPr>
        <p:sp>
          <p:nvSpPr>
            <p:cNvPr id="305" name="Google Shape;305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grpSp>
        <p:nvGrpSpPr>
          <p:cNvPr id="307" name="Google Shape;307;p19"/>
          <p:cNvGrpSpPr/>
          <p:nvPr/>
        </p:nvGrpSpPr>
        <p:grpSpPr>
          <a:xfrm rot="-2100000">
            <a:off x="2613873" y="3915670"/>
            <a:ext cx="2197290" cy="491319"/>
            <a:chOff x="8898340" y="4531057"/>
            <a:chExt cx="2197290" cy="491319"/>
          </a:xfrm>
        </p:grpSpPr>
        <p:sp>
          <p:nvSpPr>
            <p:cNvPr id="308" name="Google Shape;308;p1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1850" y="645213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MY" b="1"/>
              <a:t>What is OBE?</a:t>
            </a:r>
            <a:endParaRPr b="1"/>
          </a:p>
        </p:txBody>
      </p:sp>
      <p:sp>
        <p:nvSpPr>
          <p:cNvPr id="95" name="Google Shape;9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</a:t>
            </a:fld>
            <a:endParaRPr/>
          </a:p>
        </p:txBody>
      </p:sp>
      <p:pic>
        <p:nvPicPr>
          <p:cNvPr id="96" name="Google Shape;96;p2" descr="ᐈ Cartoon question marks stock pics, Royalty Free question mark cartoon  pictures | download on Depositphotos®"/>
          <p:cNvPicPr preferRelativeResize="0"/>
          <p:nvPr/>
        </p:nvPicPr>
        <p:blipFill rotWithShape="1">
          <a:blip r:embed="rId3">
            <a:alphaModFix/>
          </a:blip>
          <a:srcRect l="14293" t="4607" r="17182" b="9117"/>
          <a:stretch/>
        </p:blipFill>
        <p:spPr>
          <a:xfrm>
            <a:off x="8610600" y="2495552"/>
            <a:ext cx="2504661" cy="371723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0"/>
          <p:cNvSpPr txBox="1">
            <a:spLocks noGrp="1"/>
          </p:cNvSpPr>
          <p:nvPr>
            <p:ph type="title"/>
          </p:nvPr>
        </p:nvSpPr>
        <p:spPr>
          <a:xfrm>
            <a:off x="457200" y="1226442"/>
            <a:ext cx="11521928" cy="56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Reminder from Student Development Committee (SDC) </a:t>
            </a:r>
            <a:r>
              <a:rPr lang="en-MY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LKC FES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8031" y="2888982"/>
            <a:ext cx="1691097" cy="229458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0"/>
          <p:cNvSpPr txBox="1"/>
          <p:nvPr/>
        </p:nvSpPr>
        <p:spPr>
          <a:xfrm>
            <a:off x="1460646" y="3538738"/>
            <a:ext cx="80010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oft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kills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evelopment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ertificate (USSDC)</a:t>
            </a:r>
            <a:r>
              <a:rPr lang="en-MY" sz="2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certification system to recognise students’ achievements and efforts in soft skills development. Please complete the registration in student portal ASAP.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20"/>
          <p:cNvPicPr preferRelativeResize="0"/>
          <p:nvPr/>
        </p:nvPicPr>
        <p:blipFill rotWithShape="1">
          <a:blip r:embed="rId5">
            <a:alphaModFix/>
          </a:blip>
          <a:srcRect t="10101"/>
          <a:stretch/>
        </p:blipFill>
        <p:spPr>
          <a:xfrm>
            <a:off x="7541368" y="1888762"/>
            <a:ext cx="2428338" cy="122735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0"/>
          <p:cNvSpPr txBox="1"/>
          <p:nvPr/>
        </p:nvSpPr>
        <p:spPr>
          <a:xfrm>
            <a:off x="477160" y="1980443"/>
            <a:ext cx="6928024" cy="120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E-Log Card Point</a:t>
            </a:r>
            <a:r>
              <a:rPr lang="en-MY" sz="2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MY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 Engineering students only</a:t>
            </a:r>
            <a:r>
              <a:rPr lang="en-MY" sz="1800" b="0" i="0" u="none" strike="noStrike" cap="none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MY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 converted to 5 marks thereafter for Year-3 Integrated Design Project/Capstone Project.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2761192" y="5090921"/>
            <a:ext cx="8701496" cy="888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UTAR </a:t>
            </a:r>
            <a:r>
              <a:rPr lang="en-MY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</a:t>
            </a:r>
            <a:r>
              <a:rPr lang="en-MY" sz="24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Programme </a:t>
            </a:r>
            <a:r>
              <a:rPr lang="en-MY" sz="1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MY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MY" sz="1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ommunity </a:t>
            </a:r>
            <a:r>
              <a:rPr lang="en-MY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MY" sz="1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 </a:t>
            </a:r>
            <a:r>
              <a:rPr lang="en-MY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en-MY" sz="1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oluntary </a:t>
            </a:r>
            <a:r>
              <a:rPr lang="en-MY" sz="18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MY" sz="18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ngagement)</a:t>
            </a:r>
            <a:r>
              <a:rPr lang="en-MY" sz="2000" b="1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MY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new grading system </a:t>
            </a:r>
            <a:r>
              <a:rPr lang="en-MY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summary of a student’s achievement toward </a:t>
            </a:r>
            <a:r>
              <a:rPr lang="en-MY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 engagement</a:t>
            </a:r>
            <a:r>
              <a:rPr lang="en-MY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MY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complete the registration in student portal ASAP.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6364" y="4877557"/>
            <a:ext cx="2116338" cy="156511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/>
        </p:nvSpPr>
        <p:spPr>
          <a:xfrm>
            <a:off x="495804" y="2888982"/>
            <a:ext cx="49232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en-MY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PO11 Life-long Learning (Engineering) </a:t>
            </a:r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20</a:t>
            </a:fld>
            <a:endParaRPr/>
          </a:p>
        </p:txBody>
      </p:sp>
      <p:sp>
        <p:nvSpPr>
          <p:cNvPr id="323" name="Google Shape;323;p20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599440" y="1914156"/>
            <a:ext cx="11257280" cy="5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MY" sz="3200" b="1"/>
              <a:t>For more details, please click the icon to visit the specific website</a:t>
            </a:r>
            <a:endParaRPr/>
          </a:p>
        </p:txBody>
      </p:sp>
      <p:grpSp>
        <p:nvGrpSpPr>
          <p:cNvPr id="329" name="Google Shape;329;p21"/>
          <p:cNvGrpSpPr/>
          <p:nvPr/>
        </p:nvGrpSpPr>
        <p:grpSpPr>
          <a:xfrm>
            <a:off x="523910" y="2737971"/>
            <a:ext cx="11254852" cy="1382056"/>
            <a:chOff x="1213" y="1163991"/>
            <a:chExt cx="11254852" cy="1382056"/>
          </a:xfrm>
        </p:grpSpPr>
        <p:sp>
          <p:nvSpPr>
            <p:cNvPr id="330" name="Google Shape;330;p21"/>
            <p:cNvSpPr/>
            <p:nvPr/>
          </p:nvSpPr>
          <p:spPr>
            <a:xfrm>
              <a:off x="376330" y="1163991"/>
              <a:ext cx="613828" cy="61382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21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121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https://lkcfes.utar.edu.my/</a:t>
              </a: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2116179" y="1163991"/>
              <a:ext cx="613828" cy="61382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603987" y="2000422"/>
              <a:ext cx="1638211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1603987" y="2000422"/>
              <a:ext cx="1638211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Announcements by FGO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3856027" y="1163991"/>
              <a:ext cx="613828" cy="61382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3480909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 txBox="1"/>
            <p:nvPr/>
          </p:nvSpPr>
          <p:spPr>
            <a:xfrm>
              <a:off x="3480909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Standard operating procedures (SOP)</a:t>
              </a:r>
              <a:r>
                <a:rPr lang="en-MY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5458800" y="1163991"/>
              <a:ext cx="613828" cy="61382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508368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508368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Student Exchange Programmes (SEP) </a:t>
              </a:r>
              <a:r>
                <a:rPr lang="en-MY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7061574" y="1163991"/>
              <a:ext cx="613828" cy="613828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6686456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6686456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Academic Advisor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8664347" y="1163991"/>
              <a:ext cx="613828" cy="613828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8289230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8289230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Internal and external financial aid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0267120" y="1163991"/>
              <a:ext cx="613828" cy="613828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989200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9892003" y="2000422"/>
              <a:ext cx="1364062" cy="545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MY" sz="1400" b="1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Outcome based education (OBE)</a:t>
              </a:r>
              <a:r>
                <a:rPr lang="en-MY" sz="1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1" name="Google Shape;351;p2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021992" y="4565387"/>
            <a:ext cx="2148016" cy="208089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21</a:t>
            </a:fld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title"/>
          </p:nvPr>
        </p:nvSpPr>
        <p:spPr>
          <a:xfrm>
            <a:off x="599661" y="29791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b="1"/>
              <a:t>END!</a:t>
            </a:r>
            <a:endParaRPr/>
          </a:p>
        </p:txBody>
      </p:sp>
      <p:sp>
        <p:nvSpPr>
          <p:cNvPr id="359" name="Google Shape;3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22</a:t>
            </a:fld>
            <a:endParaRPr/>
          </a:p>
        </p:txBody>
      </p:sp>
      <p:sp>
        <p:nvSpPr>
          <p:cNvPr id="360" name="Google Shape;360;p22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03371" y="3041918"/>
            <a:ext cx="2833453" cy="315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l="8575" r="63496"/>
          <a:stretch/>
        </p:blipFill>
        <p:spPr>
          <a:xfrm>
            <a:off x="79315" y="1837476"/>
            <a:ext cx="2166928" cy="31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2246243" y="1837476"/>
            <a:ext cx="6042991" cy="374117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</a:t>
            </a:r>
            <a:r>
              <a:rPr lang="en-MY" sz="2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Outcome-Based Education</a:t>
            </a:r>
            <a:r>
              <a:rPr lang="en-MY" sz="2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an approach that focuses on the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attainment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MY" sz="26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learning outcomes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focuses on what is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essential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students to be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able to do 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successfully </a:t>
            </a:r>
            <a:r>
              <a:rPr lang="en-MY" sz="26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at the end</a:t>
            </a:r>
            <a:r>
              <a:rPr lang="en-MY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their learning experiences.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3</a:t>
            </a:fld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 descr="Title"/>
          <p:cNvSpPr txBox="1"/>
          <p:nvPr/>
        </p:nvSpPr>
        <p:spPr>
          <a:xfrm>
            <a:off x="735220" y="1295766"/>
            <a:ext cx="7958138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OBE needed?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641063" y="1906153"/>
            <a:ext cx="11051121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 is a systematic approach in curriculum delivery that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focuses on a set of intended goals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student-centered learning </a:t>
            </a: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philosophy that focuses on empirically measuring student performance, which are called outcomes.</a:t>
            </a:r>
            <a:endParaRPr/>
          </a:p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MY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approach that fosters the spirit of </a:t>
            </a:r>
            <a:r>
              <a:rPr lang="en-MY" sz="22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Continuous Quality Improvement (CQI)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fld id="{00000000-1234-1234-1234-123412341234}" type="slidenum">
              <a:rPr lang="en-M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205" y="3351865"/>
            <a:ext cx="7087589" cy="333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8610600" y="3988051"/>
            <a:ext cx="2140829" cy="236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4">
            <a:alphaModFix/>
          </a:blip>
          <a:srcRect r="56303"/>
          <a:stretch/>
        </p:blipFill>
        <p:spPr>
          <a:xfrm>
            <a:off x="0" y="2882348"/>
            <a:ext cx="2285999" cy="205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2285999" y="2882348"/>
            <a:ext cx="4677507" cy="3206987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3C6E7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MY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Also, OBE is a requirement from </a:t>
            </a:r>
            <a:r>
              <a:rPr lang="en-MY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qualification bodies </a:t>
            </a:r>
            <a:r>
              <a:rPr lang="en-MY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MY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professional bodies </a:t>
            </a:r>
            <a:r>
              <a:rPr lang="en-MY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</a:t>
            </a:r>
            <a:r>
              <a:rPr lang="en-MY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MQA, MOHE, BEM and EAC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135783" y="1274497"/>
            <a:ext cx="4227443" cy="255538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0" i="0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4626" y="1633329"/>
            <a:ext cx="1382151" cy="64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35214" y="2509118"/>
            <a:ext cx="1071563" cy="113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9685" y="1460044"/>
            <a:ext cx="1616805" cy="101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01026" y="2821593"/>
            <a:ext cx="2014692" cy="62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5</a:t>
            </a:fld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630806" y="2226365"/>
            <a:ext cx="8205081" cy="3686855"/>
            <a:chOff x="628649" y="924861"/>
            <a:chExt cx="7980860" cy="3636676"/>
          </a:xfrm>
        </p:grpSpPr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07789" y="924861"/>
              <a:ext cx="6501720" cy="3636676"/>
            </a:xfrm>
            <a:prstGeom prst="rect">
              <a:avLst/>
            </a:prstGeom>
            <a:noFill/>
            <a:ln w="222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7" name="Google Shape;137;p6"/>
            <p:cNvSpPr txBox="1"/>
            <p:nvPr/>
          </p:nvSpPr>
          <p:spPr>
            <a:xfrm>
              <a:off x="628650" y="1854761"/>
              <a:ext cx="13923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Professional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628650" y="2599828"/>
              <a:ext cx="1362000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Programme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628649" y="3697792"/>
              <a:ext cx="1165255" cy="276900"/>
            </a:xfrm>
            <a:prstGeom prst="rect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MY" sz="1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Course Level</a:t>
              </a:r>
              <a:endParaRPr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6"/>
          <p:cNvSpPr/>
          <p:nvPr/>
        </p:nvSpPr>
        <p:spPr>
          <a:xfrm>
            <a:off x="510206" y="2117346"/>
            <a:ext cx="8574157" cy="4050125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l="75432" t="-11" r="9279" b="76252"/>
          <a:stretch/>
        </p:blipFill>
        <p:spPr>
          <a:xfrm>
            <a:off x="9740028" y="1436869"/>
            <a:ext cx="1971261" cy="2370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5493694" y="1119637"/>
            <a:ext cx="3912704" cy="903269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MY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UTAR OBE framework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6</a:t>
            </a:fld>
            <a:endParaRPr dirty="0"/>
          </a:p>
        </p:txBody>
      </p:sp>
      <p:sp>
        <p:nvSpPr>
          <p:cNvPr id="144" name="Google Shape;144;p6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</a:t>
            </a:r>
            <a:r>
              <a:rPr lang="en-MY" sz="2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Chian</a:t>
            </a:r>
            <a:r>
              <a:rPr lang="en-MY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Faculty of Engineering &amp; Science</a:t>
            </a: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697277" y="3429000"/>
            <a:ext cx="2418523" cy="2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457200" y="1603948"/>
            <a:ext cx="8666922" cy="5082132"/>
          </a:xfrm>
          <a:prstGeom prst="wedgeRoundRectCallout">
            <a:avLst>
              <a:gd name="adj1" fmla="val 62062"/>
              <a:gd name="adj2" fmla="val 23459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71596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be a global university of educational and research excellence with transformative societal impact.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MY" sz="28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 of UTAR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niversal values in our beliefs (M1)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enacity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resilience in 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overcoming challenges (M2)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gility in facing new frontiers (M3)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636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MY" sz="2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esponsibility </a:t>
            </a:r>
            <a:r>
              <a:rPr lang="en-MY" sz="2800" dirty="0">
                <a:latin typeface="Times New Roman"/>
                <a:ea typeface="Times New Roman"/>
                <a:cs typeface="Times New Roman"/>
                <a:sym typeface="Times New Roman"/>
              </a:rPr>
              <a:t>and commitment</a:t>
            </a:r>
            <a:r>
              <a:rPr lang="en-MY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pursuit of excellence (M4)</a:t>
            </a:r>
            <a:endParaRPr dirty="0"/>
          </a:p>
        </p:txBody>
      </p:sp>
      <p:sp>
        <p:nvSpPr>
          <p:cNvPr id="151" name="Google Shape;1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7</a:t>
            </a:fld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l="75432" t="-11" r="9279" b="76252"/>
          <a:stretch/>
        </p:blipFill>
        <p:spPr>
          <a:xfrm>
            <a:off x="9358547" y="3640247"/>
            <a:ext cx="2833453" cy="315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695739" y="1681606"/>
            <a:ext cx="8662808" cy="4450839"/>
          </a:xfrm>
          <a:prstGeom prst="wedgeRoundRectCallout">
            <a:avLst>
              <a:gd name="adj1" fmla="val 55398"/>
              <a:gd name="adj2" fmla="val 31420"/>
              <a:gd name="adj3" fmla="val 16667"/>
            </a:avLst>
          </a:prstGeom>
          <a:solidFill>
            <a:srgbClr val="BBD6E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Educational Objectives (PEOs)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Programme Outcomes (POs)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abilities or skills</a:t>
            </a:r>
            <a:r>
              <a:rPr lang="en-MY" sz="2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(cognitive, psychomotor and affective) that students can demonstrate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time of graduation</a:t>
            </a:r>
            <a:r>
              <a:rPr lang="en-MY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Course Outcomes (COs) 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specific statements of what students are expected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KNOW</a:t>
            </a:r>
            <a:r>
              <a:rPr lang="en-MY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 able to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PERFORM</a:t>
            </a:r>
            <a:r>
              <a:rPr lang="en-MY" sz="26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2600" b="1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at the end of the course.</a:t>
            </a:r>
            <a:endParaRPr dirty="0"/>
          </a:p>
        </p:txBody>
      </p:sp>
      <p:sp>
        <p:nvSpPr>
          <p:cNvPr id="159" name="Google Shape;15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8</a:t>
            </a:fld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1777087" y="1057038"/>
            <a:ext cx="6097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MY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Outcomes?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63561" y="6233793"/>
            <a:ext cx="837921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abbreviation CO and CLO can be used interchangeably for Course Learning Outcome.</a:t>
            </a:r>
            <a:b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MY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the abbreviation PO and PLO can be used interchangeably for Program Learning Outcome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838200" y="1190431"/>
            <a:ext cx="10515600" cy="119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62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rogramme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ducational </a:t>
            </a:r>
            <a:r>
              <a:rPr lang="en-MY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MY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bjectives (PEOs)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 describe the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career and professional accomplishments</a:t>
            </a:r>
            <a:r>
              <a:rPr lang="en-MY" sz="32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of graduates </a:t>
            </a:r>
            <a:r>
              <a:rPr lang="en-MY" sz="32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within 3-5 years </a:t>
            </a:r>
            <a:r>
              <a:rPr lang="en-MY" sz="3200" dirty="0">
                <a:latin typeface="Calibri"/>
                <a:ea typeface="Calibri"/>
                <a:cs typeface="Calibri"/>
                <a:sym typeface="Calibri"/>
              </a:rPr>
              <a:t>after graduation.</a:t>
            </a:r>
            <a:endParaRPr dirty="0"/>
          </a:p>
        </p:txBody>
      </p:sp>
      <p:sp>
        <p:nvSpPr>
          <p:cNvPr id="168" name="Google Shape;168;p9"/>
          <p:cNvSpPr txBox="1"/>
          <p:nvPr/>
        </p:nvSpPr>
        <p:spPr>
          <a:xfrm>
            <a:off x="838200" y="2484784"/>
            <a:ext cx="10515600" cy="3539498"/>
          </a:xfrm>
          <a:prstGeom prst="rect">
            <a:avLst/>
          </a:prstGeom>
          <a:solidFill>
            <a:srgbClr val="B3C6E7"/>
          </a:solidFill>
          <a:ln>
            <a:noFill/>
          </a:ln>
          <a:effectLst>
            <a:outerShdw blurRad="44450" dist="27940" dir="5400000" algn="ctr">
              <a:srgbClr val="000000">
                <a:alpha val="3137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PEOs of </a:t>
            </a:r>
            <a:r>
              <a:rPr lang="en-MY" sz="2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Bachelor of Electrical and Electronic Engineering with Honours</a:t>
            </a: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to produce: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1: Competent graduates practising in the electrical and electronic engineering industries with creativity and innovation.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2: Graduates who possess soft skills and are capable of managing effectively in diverse areas of engineering.</a:t>
            </a:r>
            <a:endParaRPr dirty="0"/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828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PEO 3: Graduates who progress professionally and ethically with awareness in sustainability issues.</a:t>
            </a:r>
            <a:endParaRPr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MY"/>
              <a:t>9</a:t>
            </a:fld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838199" y="6138802"/>
            <a:ext cx="106216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*Please check your own program’s PEOs from the LKC FES website.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https://lkcfes.utar.edu.my/undergraduate-programmes/</a:t>
            </a:r>
            <a:endParaRPr dirty="0"/>
          </a:p>
        </p:txBody>
      </p:sp>
      <p:grpSp>
        <p:nvGrpSpPr>
          <p:cNvPr id="171" name="Google Shape;171;p9"/>
          <p:cNvGrpSpPr/>
          <p:nvPr/>
        </p:nvGrpSpPr>
        <p:grpSpPr>
          <a:xfrm rot="-2100000">
            <a:off x="9771797" y="5108761"/>
            <a:ext cx="2197290" cy="491319"/>
            <a:chOff x="8898340" y="4531057"/>
            <a:chExt cx="2197290" cy="491319"/>
          </a:xfrm>
        </p:grpSpPr>
        <p:sp>
          <p:nvSpPr>
            <p:cNvPr id="172" name="Google Shape;172;p9"/>
            <p:cNvSpPr/>
            <p:nvPr/>
          </p:nvSpPr>
          <p:spPr>
            <a:xfrm>
              <a:off x="8898340" y="4531057"/>
              <a:ext cx="2197290" cy="491319"/>
            </a:xfrm>
            <a:prstGeom prst="flowChartProcess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 txBox="1"/>
            <p:nvPr/>
          </p:nvSpPr>
          <p:spPr>
            <a:xfrm>
              <a:off x="9146073" y="4545884"/>
              <a:ext cx="16722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MY" sz="24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EXAMPLE</a:t>
              </a:r>
              <a:endParaRPr/>
            </a:p>
          </p:txBody>
        </p:sp>
      </p:grpSp>
      <p:sp>
        <p:nvSpPr>
          <p:cNvPr id="174" name="Google Shape;174;p9"/>
          <p:cNvSpPr/>
          <p:nvPr/>
        </p:nvSpPr>
        <p:spPr>
          <a:xfrm>
            <a:off x="2290916" y="171920"/>
            <a:ext cx="9891252" cy="68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Lee Kong Chian Faculty of Engineering &amp; Science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1281</Words>
  <Application>Microsoft Office PowerPoint</Application>
  <PresentationFormat>Widescreen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Tahoma</vt:lpstr>
      <vt:lpstr>Arial</vt:lpstr>
      <vt:lpstr>Calibri</vt:lpstr>
      <vt:lpstr>Noto Sans Symbols</vt:lpstr>
      <vt:lpstr>Corbel</vt:lpstr>
      <vt:lpstr>Times New Roman</vt:lpstr>
      <vt:lpstr>Office Theme</vt:lpstr>
      <vt:lpstr>OBE briefing for students</vt:lpstr>
      <vt:lpstr>What is OBE?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Educational Objectives (PEOs) describe the career and professional accomplishments of graduates within 3-5 years after graduation.</vt:lpstr>
      <vt:lpstr>Programme Outcomes (POs) describe the abilities or skills (cognitive, psychomotor and affective) that students can demonstrate at the time of graduation.</vt:lpstr>
      <vt:lpstr>Mapping of PO to PEO</vt:lpstr>
      <vt:lpstr>Course Outcomes (COs) are specific statements of what students are expected to KNOW and be able to PERFORM at the end of the course.</vt:lpstr>
      <vt:lpstr>Mapping of CO to PO</vt:lpstr>
      <vt:lpstr>Assessment to CO Mapping</vt:lpstr>
      <vt:lpstr>CO Achievement  (Performance indicator of students for lecturers to do Continual Quality Improvement on the course)</vt:lpstr>
      <vt:lpstr>Individual PO Achievement (to date)</vt:lpstr>
      <vt:lpstr>Individual PO Achievement (to date)</vt:lpstr>
      <vt:lpstr>Example: Foundation Level </vt:lpstr>
      <vt:lpstr>Example: Bachelor Level</vt:lpstr>
      <vt:lpstr>Reminder from Student Development Committee (SDC) LKC FES</vt:lpstr>
      <vt:lpstr>For more details, please click the icon to visit the specific website</vt:lpstr>
      <vt:lpstr>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 briefing for students</dc:title>
  <dc:creator>Kah Pin Chen</dc:creator>
  <cp:lastModifiedBy>Lau See Hung</cp:lastModifiedBy>
  <cp:revision>6</cp:revision>
  <dcterms:modified xsi:type="dcterms:W3CDTF">2025-03-12T02:03:22Z</dcterms:modified>
</cp:coreProperties>
</file>